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microsoft.com/office/2020/02/relationships/classificationlabels" Target="docMetadata/LabelInfo.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7" r:id="rId4"/>
    <p:sldId id="258" r:id="rId5"/>
    <p:sldId id="260" r:id="rId6"/>
    <p:sldId id="259" r:id="rId7"/>
    <p:sldId id="263" r:id="rId8"/>
    <p:sldId id="262" r:id="rId9"/>
    <p:sldId id="269"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F00D38-7E85-4256-A762-58B617B9BFFC}" v="6" dt="2024-11-26T16:42:03.9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018" autoAdjust="0"/>
    <p:restoredTop sz="94660"/>
  </p:normalViewPr>
  <p:slideViewPr>
    <p:cSldViewPr snapToGrid="0">
      <p:cViewPr varScale="1">
        <p:scale>
          <a:sx n="90" d="100"/>
          <a:sy n="90" d="100"/>
        </p:scale>
        <p:origin x="-213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21" Type="http://schemas.microsoft.com/office/2016/11/relationships/changesInfo" Target="changesInfos/changesInfo1.xml"/><Relationship Id="rId22"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eni, Michael A (Mick) CIV NG CAARNG (USA)" userId="b1471ba0-0c4a-4b18-a506-e9c0ca3f2629" providerId="ADAL" clId="{A1F00D38-7E85-4256-A762-58B617B9BFFC}"/>
    <pc:docChg chg="custSel modSld modMainMaster">
      <pc:chgData name="Mineni, Michael A (Mick) CIV NG CAARNG (USA)" userId="b1471ba0-0c4a-4b18-a506-e9c0ca3f2629" providerId="ADAL" clId="{A1F00D38-7E85-4256-A762-58B617B9BFFC}" dt="2024-11-26T16:42:12.063" v="355" actId="478"/>
      <pc:docMkLst>
        <pc:docMk/>
      </pc:docMkLst>
      <pc:sldChg chg="addSp delSp modSp mod">
        <pc:chgData name="Mineni, Michael A (Mick) CIV NG CAARNG (USA)" userId="b1471ba0-0c4a-4b18-a506-e9c0ca3f2629" providerId="ADAL" clId="{A1F00D38-7E85-4256-A762-58B617B9BFFC}" dt="2024-11-26T16:42:12.063" v="355" actId="478"/>
        <pc:sldMkLst>
          <pc:docMk/>
          <pc:sldMk cId="1782838968" sldId="256"/>
        </pc:sldMkLst>
        <pc:spChg chg="mod">
          <ac:chgData name="Mineni, Michael A (Mick) CIV NG CAARNG (USA)" userId="b1471ba0-0c4a-4b18-a506-e9c0ca3f2629" providerId="ADAL" clId="{A1F00D38-7E85-4256-A762-58B617B9BFFC}" dt="2024-11-21T21:52:07.412" v="22" actId="6549"/>
          <ac:spMkLst>
            <pc:docMk/>
            <pc:sldMk cId="1782838968" sldId="256"/>
            <ac:spMk id="3" creationId="{680E3BA6-8F3A-B7EF-831A-9A82489E468F}"/>
          </ac:spMkLst>
        </pc:spChg>
        <pc:spChg chg="add del mod">
          <ac:chgData name="Mineni, Michael A (Mick) CIV NG CAARNG (USA)" userId="b1471ba0-0c4a-4b18-a506-e9c0ca3f2629" providerId="ADAL" clId="{A1F00D38-7E85-4256-A762-58B617B9BFFC}" dt="2024-11-26T16:42:12.063" v="355" actId="478"/>
          <ac:spMkLst>
            <pc:docMk/>
            <pc:sldMk cId="1782838968" sldId="256"/>
            <ac:spMk id="4" creationId="{2DBEBA8D-F276-45A2-C2C6-071FBDA22ED4}"/>
          </ac:spMkLst>
        </pc:spChg>
      </pc:sldChg>
      <pc:sldChg chg="modSp mod">
        <pc:chgData name="Mineni, Michael A (Mick) CIV NG CAARNG (USA)" userId="b1471ba0-0c4a-4b18-a506-e9c0ca3f2629" providerId="ADAL" clId="{A1F00D38-7E85-4256-A762-58B617B9BFFC}" dt="2024-11-26T16:39:49.754" v="337" actId="20577"/>
        <pc:sldMkLst>
          <pc:docMk/>
          <pc:sldMk cId="4204123457" sldId="259"/>
        </pc:sldMkLst>
        <pc:spChg chg="mod">
          <ac:chgData name="Mineni, Michael A (Mick) CIV NG CAARNG (USA)" userId="b1471ba0-0c4a-4b18-a506-e9c0ca3f2629" providerId="ADAL" clId="{A1F00D38-7E85-4256-A762-58B617B9BFFC}" dt="2024-11-26T16:35:54.339" v="104" actId="404"/>
          <ac:spMkLst>
            <pc:docMk/>
            <pc:sldMk cId="4204123457" sldId="259"/>
            <ac:spMk id="2" creationId="{4136D6D8-140F-47DA-97AD-7BEB1D205138}"/>
          </ac:spMkLst>
        </pc:spChg>
        <pc:spChg chg="mod">
          <ac:chgData name="Mineni, Michael A (Mick) CIV NG CAARNG (USA)" userId="b1471ba0-0c4a-4b18-a506-e9c0ca3f2629" providerId="ADAL" clId="{A1F00D38-7E85-4256-A762-58B617B9BFFC}" dt="2024-11-26T16:39:49.754" v="337" actId="20577"/>
          <ac:spMkLst>
            <pc:docMk/>
            <pc:sldMk cId="4204123457" sldId="259"/>
            <ac:spMk id="26" creationId="{4E0A623D-F4EF-052E-1FE3-64E6922B94A7}"/>
          </ac:spMkLst>
        </pc:spChg>
      </pc:sldChg>
      <pc:sldChg chg="delSp modSp mod">
        <pc:chgData name="Mineni, Michael A (Mick) CIV NG CAARNG (USA)" userId="b1471ba0-0c4a-4b18-a506-e9c0ca3f2629" providerId="ADAL" clId="{A1F00D38-7E85-4256-A762-58B617B9BFFC}" dt="2024-11-26T16:35:08.431" v="82" actId="1076"/>
        <pc:sldMkLst>
          <pc:docMk/>
          <pc:sldMk cId="2296602618" sldId="264"/>
        </pc:sldMkLst>
        <pc:spChg chg="mod">
          <ac:chgData name="Mineni, Michael A (Mick) CIV NG CAARNG (USA)" userId="b1471ba0-0c4a-4b18-a506-e9c0ca3f2629" providerId="ADAL" clId="{A1F00D38-7E85-4256-A762-58B617B9BFFC}" dt="2024-11-26T16:30:54.929" v="28" actId="20577"/>
          <ac:spMkLst>
            <pc:docMk/>
            <pc:sldMk cId="2296602618" sldId="264"/>
            <ac:spMk id="26" creationId="{9589AA7C-8656-AD13-B33E-96D55410F1B5}"/>
          </ac:spMkLst>
        </pc:spChg>
        <pc:spChg chg="mod">
          <ac:chgData name="Mineni, Michael A (Mick) CIV NG CAARNG (USA)" userId="b1471ba0-0c4a-4b18-a506-e9c0ca3f2629" providerId="ADAL" clId="{A1F00D38-7E85-4256-A762-58B617B9BFFC}" dt="2024-11-26T16:30:59.894" v="31" actId="20577"/>
          <ac:spMkLst>
            <pc:docMk/>
            <pc:sldMk cId="2296602618" sldId="264"/>
            <ac:spMk id="27" creationId="{EAF8953A-ACFD-5CD9-763F-9D42BA38DAAF}"/>
          </ac:spMkLst>
        </pc:spChg>
        <pc:spChg chg="mod">
          <ac:chgData name="Mineni, Michael A (Mick) CIV NG CAARNG (USA)" userId="b1471ba0-0c4a-4b18-a506-e9c0ca3f2629" providerId="ADAL" clId="{A1F00D38-7E85-4256-A762-58B617B9BFFC}" dt="2024-11-26T16:31:04.171" v="34" actId="20577"/>
          <ac:spMkLst>
            <pc:docMk/>
            <pc:sldMk cId="2296602618" sldId="264"/>
            <ac:spMk id="28" creationId="{866274C1-9E92-9555-9BDA-1811D74278D1}"/>
          </ac:spMkLst>
        </pc:spChg>
        <pc:spChg chg="mod">
          <ac:chgData name="Mineni, Michael A (Mick) CIV NG CAARNG (USA)" userId="b1471ba0-0c4a-4b18-a506-e9c0ca3f2629" providerId="ADAL" clId="{A1F00D38-7E85-4256-A762-58B617B9BFFC}" dt="2024-11-26T16:31:07.465" v="37" actId="20577"/>
          <ac:spMkLst>
            <pc:docMk/>
            <pc:sldMk cId="2296602618" sldId="264"/>
            <ac:spMk id="29" creationId="{9E66DB17-F15A-2E94-A26D-1309BDD1E35C}"/>
          </ac:spMkLst>
        </pc:spChg>
        <pc:spChg chg="mod">
          <ac:chgData name="Mineni, Michael A (Mick) CIV NG CAARNG (USA)" userId="b1471ba0-0c4a-4b18-a506-e9c0ca3f2629" providerId="ADAL" clId="{A1F00D38-7E85-4256-A762-58B617B9BFFC}" dt="2024-11-26T16:31:10.929" v="40" actId="20577"/>
          <ac:spMkLst>
            <pc:docMk/>
            <pc:sldMk cId="2296602618" sldId="264"/>
            <ac:spMk id="30" creationId="{47061A1A-AD91-45E8-4B6D-C68A4DB5A257}"/>
          </ac:spMkLst>
        </pc:spChg>
        <pc:spChg chg="mod">
          <ac:chgData name="Mineni, Michael A (Mick) CIV NG CAARNG (USA)" userId="b1471ba0-0c4a-4b18-a506-e9c0ca3f2629" providerId="ADAL" clId="{A1F00D38-7E85-4256-A762-58B617B9BFFC}" dt="2024-11-26T16:31:14.227" v="43" actId="20577"/>
          <ac:spMkLst>
            <pc:docMk/>
            <pc:sldMk cId="2296602618" sldId="264"/>
            <ac:spMk id="31" creationId="{FD2FD8F1-C39B-0121-2AE3-E77F4A862D7D}"/>
          </ac:spMkLst>
        </pc:spChg>
        <pc:spChg chg="mod">
          <ac:chgData name="Mineni, Michael A (Mick) CIV NG CAARNG (USA)" userId="b1471ba0-0c4a-4b18-a506-e9c0ca3f2629" providerId="ADAL" clId="{A1F00D38-7E85-4256-A762-58B617B9BFFC}" dt="2024-11-26T16:31:29.214" v="55" actId="20577"/>
          <ac:spMkLst>
            <pc:docMk/>
            <pc:sldMk cId="2296602618" sldId="264"/>
            <ac:spMk id="32" creationId="{E03A140E-CB65-2DBF-5019-5029BBC13933}"/>
          </ac:spMkLst>
        </pc:spChg>
        <pc:spChg chg="mod">
          <ac:chgData name="Mineni, Michael A (Mick) CIV NG CAARNG (USA)" userId="b1471ba0-0c4a-4b18-a506-e9c0ca3f2629" providerId="ADAL" clId="{A1F00D38-7E85-4256-A762-58B617B9BFFC}" dt="2024-11-26T16:31:18.047" v="46" actId="20577"/>
          <ac:spMkLst>
            <pc:docMk/>
            <pc:sldMk cId="2296602618" sldId="264"/>
            <ac:spMk id="33" creationId="{09EDC49F-45E2-A7A5-E66D-56C0973E1D71}"/>
          </ac:spMkLst>
        </pc:spChg>
        <pc:spChg chg="mod">
          <ac:chgData name="Mineni, Michael A (Mick) CIV NG CAARNG (USA)" userId="b1471ba0-0c4a-4b18-a506-e9c0ca3f2629" providerId="ADAL" clId="{A1F00D38-7E85-4256-A762-58B617B9BFFC}" dt="2024-11-26T16:31:21.953" v="49" actId="20577"/>
          <ac:spMkLst>
            <pc:docMk/>
            <pc:sldMk cId="2296602618" sldId="264"/>
            <ac:spMk id="34" creationId="{00315129-8849-2ECF-1853-F532D6606F7F}"/>
          </ac:spMkLst>
        </pc:spChg>
        <pc:spChg chg="mod">
          <ac:chgData name="Mineni, Michael A (Mick) CIV NG CAARNG (USA)" userId="b1471ba0-0c4a-4b18-a506-e9c0ca3f2629" providerId="ADAL" clId="{A1F00D38-7E85-4256-A762-58B617B9BFFC}" dt="2024-11-26T16:31:42.094" v="64" actId="20577"/>
          <ac:spMkLst>
            <pc:docMk/>
            <pc:sldMk cId="2296602618" sldId="264"/>
            <ac:spMk id="35" creationId="{76A52BF0-8EF4-425E-6DE4-62A6C9AC28E4}"/>
          </ac:spMkLst>
        </pc:spChg>
        <pc:spChg chg="mod">
          <ac:chgData name="Mineni, Michael A (Mick) CIV NG CAARNG (USA)" userId="b1471ba0-0c4a-4b18-a506-e9c0ca3f2629" providerId="ADAL" clId="{A1F00D38-7E85-4256-A762-58B617B9BFFC}" dt="2024-11-26T16:31:32.107" v="58" actId="20577"/>
          <ac:spMkLst>
            <pc:docMk/>
            <pc:sldMk cId="2296602618" sldId="264"/>
            <ac:spMk id="36" creationId="{BE6B1358-0C83-B6F0-842D-B0847157568D}"/>
          </ac:spMkLst>
        </pc:spChg>
        <pc:spChg chg="mod">
          <ac:chgData name="Mineni, Michael A (Mick) CIV NG CAARNG (USA)" userId="b1471ba0-0c4a-4b18-a506-e9c0ca3f2629" providerId="ADAL" clId="{A1F00D38-7E85-4256-A762-58B617B9BFFC}" dt="2024-11-26T16:31:36.571" v="61" actId="20577"/>
          <ac:spMkLst>
            <pc:docMk/>
            <pc:sldMk cId="2296602618" sldId="264"/>
            <ac:spMk id="37" creationId="{565D38D6-B73D-1837-1045-81325DB32F2F}"/>
          </ac:spMkLst>
        </pc:spChg>
        <pc:spChg chg="mod">
          <ac:chgData name="Mineni, Michael A (Mick) CIV NG CAARNG (USA)" userId="b1471ba0-0c4a-4b18-a506-e9c0ca3f2629" providerId="ADAL" clId="{A1F00D38-7E85-4256-A762-58B617B9BFFC}" dt="2024-11-26T16:35:08.431" v="82" actId="1076"/>
          <ac:spMkLst>
            <pc:docMk/>
            <pc:sldMk cId="2296602618" sldId="264"/>
            <ac:spMk id="38" creationId="{BF367695-C41D-6147-AACE-8938BFFA5E22}"/>
          </ac:spMkLst>
        </pc:spChg>
        <pc:spChg chg="mod">
          <ac:chgData name="Mineni, Michael A (Mick) CIV NG CAARNG (USA)" userId="b1471ba0-0c4a-4b18-a506-e9c0ca3f2629" providerId="ADAL" clId="{A1F00D38-7E85-4256-A762-58B617B9BFFC}" dt="2024-11-26T16:33:19.999" v="77" actId="1076"/>
          <ac:spMkLst>
            <pc:docMk/>
            <pc:sldMk cId="2296602618" sldId="264"/>
            <ac:spMk id="39" creationId="{46B9FF2C-9C86-B0E4-1B13-AE18EB090EAF}"/>
          </ac:spMkLst>
        </pc:spChg>
        <pc:spChg chg="mod">
          <ac:chgData name="Mineni, Michael A (Mick) CIV NG CAARNG (USA)" userId="b1471ba0-0c4a-4b18-a506-e9c0ca3f2629" providerId="ADAL" clId="{A1F00D38-7E85-4256-A762-58B617B9BFFC}" dt="2024-11-26T16:34:36.374" v="81" actId="1076"/>
          <ac:spMkLst>
            <pc:docMk/>
            <pc:sldMk cId="2296602618" sldId="264"/>
            <ac:spMk id="40" creationId="{D069C228-5178-871D-5439-05016312409D}"/>
          </ac:spMkLst>
        </pc:spChg>
        <pc:spChg chg="mod">
          <ac:chgData name="Mineni, Michael A (Mick) CIV NG CAARNG (USA)" userId="b1471ba0-0c4a-4b18-a506-e9c0ca3f2629" providerId="ADAL" clId="{A1F00D38-7E85-4256-A762-58B617B9BFFC}" dt="2024-11-26T16:34:13.596" v="79" actId="1076"/>
          <ac:spMkLst>
            <pc:docMk/>
            <pc:sldMk cId="2296602618" sldId="264"/>
            <ac:spMk id="42" creationId="{91157B1A-77F7-96B4-3546-BCDEF522771E}"/>
          </ac:spMkLst>
        </pc:spChg>
        <pc:spChg chg="del">
          <ac:chgData name="Mineni, Michael A (Mick) CIV NG CAARNG (USA)" userId="b1471ba0-0c4a-4b18-a506-e9c0ca3f2629" providerId="ADAL" clId="{A1F00D38-7E85-4256-A762-58B617B9BFFC}" dt="2024-11-26T16:30:39.387" v="25" actId="478"/>
          <ac:spMkLst>
            <pc:docMk/>
            <pc:sldMk cId="2296602618" sldId="264"/>
            <ac:spMk id="43" creationId="{9ED6C238-B0CC-83AC-9F1A-83424817528A}"/>
          </ac:spMkLst>
        </pc:spChg>
        <pc:spChg chg="mod">
          <ac:chgData name="Mineni, Michael A (Mick) CIV NG CAARNG (USA)" userId="b1471ba0-0c4a-4b18-a506-e9c0ca3f2629" providerId="ADAL" clId="{A1F00D38-7E85-4256-A762-58B617B9BFFC}" dt="2024-11-26T16:34:17.097" v="80" actId="1076"/>
          <ac:spMkLst>
            <pc:docMk/>
            <pc:sldMk cId="2296602618" sldId="264"/>
            <ac:spMk id="44" creationId="{2AAF3ADC-F5F3-639F-E230-9AC2B5A1AE20}"/>
          </ac:spMkLst>
        </pc:spChg>
        <pc:spChg chg="mod">
          <ac:chgData name="Mineni, Michael A (Mick) CIV NG CAARNG (USA)" userId="b1471ba0-0c4a-4b18-a506-e9c0ca3f2629" providerId="ADAL" clId="{A1F00D38-7E85-4256-A762-58B617B9BFFC}" dt="2024-11-26T16:32:11.254" v="68" actId="1076"/>
          <ac:spMkLst>
            <pc:docMk/>
            <pc:sldMk cId="2296602618" sldId="264"/>
            <ac:spMk id="45" creationId="{0B0BFDDD-376A-22D6-300A-8C88F37FD82D}"/>
          </ac:spMkLst>
        </pc:spChg>
        <pc:spChg chg="mod">
          <ac:chgData name="Mineni, Michael A (Mick) CIV NG CAARNG (USA)" userId="b1471ba0-0c4a-4b18-a506-e9c0ca3f2629" providerId="ADAL" clId="{A1F00D38-7E85-4256-A762-58B617B9BFFC}" dt="2024-11-26T16:32:32.801" v="72" actId="1076"/>
          <ac:spMkLst>
            <pc:docMk/>
            <pc:sldMk cId="2296602618" sldId="264"/>
            <ac:spMk id="46" creationId="{7C20FD99-4A8B-5E45-EBEE-4E1B1CD46754}"/>
          </ac:spMkLst>
        </pc:spChg>
        <pc:spChg chg="mod">
          <ac:chgData name="Mineni, Michael A (Mick) CIV NG CAARNG (USA)" userId="b1471ba0-0c4a-4b18-a506-e9c0ca3f2629" providerId="ADAL" clId="{A1F00D38-7E85-4256-A762-58B617B9BFFC}" dt="2024-11-26T16:32:01.352" v="66" actId="1076"/>
          <ac:spMkLst>
            <pc:docMk/>
            <pc:sldMk cId="2296602618" sldId="264"/>
            <ac:spMk id="47" creationId="{830074DD-5CB7-2364-D5C9-6DBB34A30F8C}"/>
          </ac:spMkLst>
        </pc:spChg>
        <pc:spChg chg="mod">
          <ac:chgData name="Mineni, Michael A (Mick) CIV NG CAARNG (USA)" userId="b1471ba0-0c4a-4b18-a506-e9c0ca3f2629" providerId="ADAL" clId="{A1F00D38-7E85-4256-A762-58B617B9BFFC}" dt="2024-11-26T16:32:50.137" v="73" actId="1076"/>
          <ac:spMkLst>
            <pc:docMk/>
            <pc:sldMk cId="2296602618" sldId="264"/>
            <ac:spMk id="48" creationId="{8A0AF58F-0D09-D87F-2E6F-8F565EC5435B}"/>
          </ac:spMkLst>
        </pc:spChg>
        <pc:spChg chg="mod">
          <ac:chgData name="Mineni, Michael A (Mick) CIV NG CAARNG (USA)" userId="b1471ba0-0c4a-4b18-a506-e9c0ca3f2629" providerId="ADAL" clId="{A1F00D38-7E85-4256-A762-58B617B9BFFC}" dt="2024-11-26T16:33:03.424" v="75" actId="14100"/>
          <ac:spMkLst>
            <pc:docMk/>
            <pc:sldMk cId="2296602618" sldId="264"/>
            <ac:spMk id="60" creationId="{A3897D55-E055-1B8F-78BD-2330DCE251D8}"/>
          </ac:spMkLst>
        </pc:spChg>
      </pc:sldChg>
      <pc:sldMasterChg chg="addSp modSp modSldLayout">
        <pc:chgData name="Mineni, Michael A (Mick) CIV NG CAARNG (USA)" userId="b1471ba0-0c4a-4b18-a506-e9c0ca3f2629" providerId="ADAL" clId="{A1F00D38-7E85-4256-A762-58B617B9BFFC}" dt="2024-11-26T16:42:03.970" v="354"/>
        <pc:sldMasterMkLst>
          <pc:docMk/>
          <pc:sldMasterMk cId="1864757128" sldId="2147483672"/>
        </pc:sldMasterMkLst>
        <pc:spChg chg="add mod">
          <ac:chgData name="Mineni, Michael A (Mick) CIV NG CAARNG (USA)" userId="b1471ba0-0c4a-4b18-a506-e9c0ca3f2629" providerId="ADAL" clId="{A1F00D38-7E85-4256-A762-58B617B9BFFC}" dt="2024-11-26T16:42:00.643" v="353"/>
          <ac:spMkLst>
            <pc:docMk/>
            <pc:sldMasterMk cId="1864757128" sldId="2147483672"/>
            <ac:spMk id="8" creationId="{DC1E5CFD-1F94-16A9-E953-D2282B77A017}"/>
          </ac:spMkLst>
        </pc:spChg>
        <pc:sldLayoutChg chg="addSp modSp">
          <pc:chgData name="Mineni, Michael A (Mick) CIV NG CAARNG (USA)" userId="b1471ba0-0c4a-4b18-a506-e9c0ca3f2629" providerId="ADAL" clId="{A1F00D38-7E85-4256-A762-58B617B9BFFC}" dt="2024-11-26T16:42:03.970" v="354"/>
          <pc:sldLayoutMkLst>
            <pc:docMk/>
            <pc:sldMasterMk cId="1864757128" sldId="2147483672"/>
            <pc:sldLayoutMk cId="3742610752" sldId="2147483673"/>
          </pc:sldLayoutMkLst>
          <pc:spChg chg="add mod">
            <ac:chgData name="Mineni, Michael A (Mick) CIV NG CAARNG (USA)" userId="b1471ba0-0c4a-4b18-a506-e9c0ca3f2629" providerId="ADAL" clId="{A1F00D38-7E85-4256-A762-58B617B9BFFC}" dt="2024-11-26T16:42:03.970" v="354"/>
            <ac:spMkLst>
              <pc:docMk/>
              <pc:sldMasterMk cId="1864757128" sldId="2147483672"/>
              <pc:sldLayoutMk cId="3742610752" sldId="2147483673"/>
              <ac:spMk id="14" creationId="{C8DFACBD-8424-AC02-4681-15BE871DD6D8}"/>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8BADD-9333-4845-B337-8D226AE89062}" type="datetimeFigureOut">
              <a:rPr lang="en-US" smtClean="0"/>
              <a:t>11/27/24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8A8D3-E936-4990-B12B-C70DBB8920C2}"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xmlns="" id="{6A35B200-3575-0424-ED57-5188B9F04B3D}"/>
              </a:ext>
            </a:extLst>
          </p:cNvPr>
          <p:cNvPicPr>
            <a:picLocks noChangeAspect="1"/>
          </p:cNvPicPr>
          <p:nvPr userDrawn="1"/>
        </p:nvPicPr>
        <p:blipFill>
          <a:blip r:embed="rId2">
            <a:clrChange>
              <a:clrFrom>
                <a:srgbClr val="000000"/>
              </a:clrFrom>
              <a:clrTo>
                <a:srgbClr val="000000">
                  <a:alpha val="0"/>
                </a:srgbClr>
              </a:clrTo>
            </a:clrChange>
          </a:blip>
          <a:stretch>
            <a:fillRect/>
          </a:stretch>
        </p:blipFill>
        <p:spPr>
          <a:xfrm>
            <a:off x="0" y="1"/>
            <a:ext cx="1004935" cy="927134"/>
          </a:xfrm>
          <a:prstGeom prst="rect">
            <a:avLst/>
          </a:prstGeom>
        </p:spPr>
      </p:pic>
      <p:grpSp>
        <p:nvGrpSpPr>
          <p:cNvPr id="10" name="Group 9">
            <a:extLst>
              <a:ext uri="{FF2B5EF4-FFF2-40B4-BE49-F238E27FC236}">
                <a16:creationId xmlns:a16="http://schemas.microsoft.com/office/drawing/2014/main" xmlns="" id="{CCC33431-2FD0-7BDE-0D7C-1177100EC3F4}"/>
              </a:ext>
            </a:extLst>
          </p:cNvPr>
          <p:cNvGrpSpPr/>
          <p:nvPr userDrawn="1"/>
        </p:nvGrpSpPr>
        <p:grpSpPr>
          <a:xfrm>
            <a:off x="7360724" y="88711"/>
            <a:ext cx="1719776" cy="923271"/>
            <a:chOff x="7373424" y="355599"/>
            <a:chExt cx="1719776" cy="923271"/>
          </a:xfrm>
        </p:grpSpPr>
        <p:pic>
          <p:nvPicPr>
            <p:cNvPr id="12" name="Picture 11">
              <a:extLst>
                <a:ext uri="{FF2B5EF4-FFF2-40B4-BE49-F238E27FC236}">
                  <a16:creationId xmlns:a16="http://schemas.microsoft.com/office/drawing/2014/main" xmlns="" id="{0A4392B1-3AD4-FCF9-BCCC-6DDBD2BF483E}"/>
                </a:ext>
              </a:extLst>
            </p:cNvPr>
            <p:cNvPicPr>
              <a:picLocks noChangeAspect="1"/>
            </p:cNvPicPr>
            <p:nvPr/>
          </p:nvPicPr>
          <p:blipFill>
            <a:blip r:embed="rId3"/>
            <a:srcRect l="4545" t="13399" r="5871" b="5555"/>
            <a:stretch/>
          </p:blipFill>
          <p:spPr>
            <a:xfrm>
              <a:off x="7373424" y="355599"/>
              <a:ext cx="1719776" cy="450851"/>
            </a:xfrm>
            <a:prstGeom prst="rect">
              <a:avLst/>
            </a:prstGeom>
          </p:spPr>
        </p:pic>
        <p:sp>
          <p:nvSpPr>
            <p:cNvPr id="13" name="TextBox 12">
              <a:extLst>
                <a:ext uri="{FF2B5EF4-FFF2-40B4-BE49-F238E27FC236}">
                  <a16:creationId xmlns:a16="http://schemas.microsoft.com/office/drawing/2014/main" xmlns="" id="{C9EAAEAC-BF65-A089-63F1-EC54624561D6}"/>
                </a:ext>
              </a:extLst>
            </p:cNvPr>
            <p:cNvSpPr txBox="1"/>
            <p:nvPr/>
          </p:nvSpPr>
          <p:spPr>
            <a:xfrm>
              <a:off x="7438639" y="755650"/>
              <a:ext cx="1589346" cy="523220"/>
            </a:xfrm>
            <a:prstGeom prst="rect">
              <a:avLst/>
            </a:prstGeom>
            <a:noFill/>
          </p:spPr>
          <p:txBody>
            <a:bodyPr wrap="none" rtlCol="0">
              <a:spAutoFit/>
            </a:bodyPr>
            <a:lstStyle/>
            <a:p>
              <a:r>
                <a:rPr lang="en-US" dirty="0">
                  <a:solidFill>
                    <a:srgbClr val="A50021"/>
                  </a:solidFill>
                  <a:latin typeface="Arial Black" panose="020B0A04020102020204" pitchFamily="34" charset="0"/>
                </a:rPr>
                <a:t>Post 12215</a:t>
              </a:r>
            </a:p>
            <a:p>
              <a:r>
                <a:rPr lang="en-US" sz="1000" dirty="0">
                  <a:solidFill>
                    <a:srgbClr val="A50021"/>
                  </a:solidFill>
                  <a:latin typeface="Arial Black" panose="020B0A04020102020204" pitchFamily="34" charset="0"/>
                </a:rPr>
                <a:t>Rancho </a:t>
              </a:r>
              <a:r>
                <a:rPr lang="en-US" sz="1000" dirty="0" err="1">
                  <a:solidFill>
                    <a:srgbClr val="A50021"/>
                  </a:solidFill>
                  <a:latin typeface="Arial Black" panose="020B0A04020102020204" pitchFamily="34" charset="0"/>
                </a:rPr>
                <a:t>Murieta</a:t>
              </a:r>
              <a:r>
                <a:rPr lang="en-US" sz="1000" dirty="0">
                  <a:solidFill>
                    <a:srgbClr val="A50021"/>
                  </a:solidFill>
                  <a:latin typeface="Arial Black" panose="020B0A04020102020204" pitchFamily="34" charset="0"/>
                </a:rPr>
                <a:t>, CA</a:t>
              </a:r>
            </a:p>
          </p:txBody>
        </p:sp>
      </p:grpSp>
      <p:sp>
        <p:nvSpPr>
          <p:cNvPr id="14" name="Rectangle 13">
            <a:extLst>
              <a:ext uri="{FF2B5EF4-FFF2-40B4-BE49-F238E27FC236}">
                <a16:creationId xmlns:a16="http://schemas.microsoft.com/office/drawing/2014/main" xmlns="" id="{C8DFACBD-8424-AC02-4681-15BE871DD6D8}"/>
              </a:ext>
            </a:extLst>
          </p:cNvPr>
          <p:cNvSpPr/>
          <p:nvPr userDrawn="1"/>
        </p:nvSpPr>
        <p:spPr>
          <a:xfrm>
            <a:off x="2982577" y="-171657"/>
            <a:ext cx="2513830" cy="1107996"/>
          </a:xfrm>
          <a:prstGeom prst="rect">
            <a:avLst/>
          </a:prstGeom>
          <a:noFill/>
        </p:spPr>
        <p:txBody>
          <a:bodyPr wrap="none" lIns="91440" tIns="45720" rIns="91440" bIns="45720">
            <a:spAutoFit/>
          </a:bodyPr>
          <a:lstStyle/>
          <a:p>
            <a:pPr algn="ctr"/>
            <a:r>
              <a:rPr lang="en-US" sz="6600" b="1" i="1" cap="none" spc="0" dirty="0">
                <a:ln w="6600">
                  <a:solidFill>
                    <a:schemeClr val="accent2"/>
                  </a:solidFill>
                  <a:prstDash val="solid"/>
                </a:ln>
                <a:solidFill>
                  <a:srgbClr val="FF0000"/>
                </a:solidFill>
                <a:effectLst>
                  <a:outerShdw dist="38100" dir="2700000" algn="tl" rotWithShape="0">
                    <a:schemeClr val="accent2"/>
                  </a:outerShdw>
                </a:effectLst>
              </a:rPr>
              <a:t>DRAFT</a:t>
            </a:r>
          </a:p>
        </p:txBody>
      </p:sp>
    </p:spTree>
    <p:extLst>
      <p:ext uri="{BB962C8B-B14F-4D97-AF65-F5344CB8AC3E}">
        <p14:creationId xmlns:p14="http://schemas.microsoft.com/office/powerpoint/2010/main" val="374261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8BADD-9333-4845-B337-8D226AE89062}" type="datetimeFigureOut">
              <a:rPr lang="en-US" smtClean="0"/>
              <a:t>11/27/24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8A8D3-E936-4990-B12B-C70DBB8920C2}" type="slidenum">
              <a:rPr lang="en-US" smtClean="0"/>
              <a:t>‹#›</a:t>
            </a:fld>
            <a:endParaRPr lang="en-US"/>
          </a:p>
        </p:txBody>
      </p:sp>
    </p:spTree>
    <p:extLst>
      <p:ext uri="{BB962C8B-B14F-4D97-AF65-F5344CB8AC3E}">
        <p14:creationId xmlns:p14="http://schemas.microsoft.com/office/powerpoint/2010/main" val="119132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8BADD-9333-4845-B337-8D226AE89062}" type="datetimeFigureOut">
              <a:rPr lang="en-US" smtClean="0"/>
              <a:t>11/27/24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8A8D3-E936-4990-B12B-C70DBB8920C2}" type="slidenum">
              <a:rPr lang="en-US" smtClean="0"/>
              <a:t>‹#›</a:t>
            </a:fld>
            <a:endParaRPr lang="en-US"/>
          </a:p>
        </p:txBody>
      </p:sp>
    </p:spTree>
    <p:extLst>
      <p:ext uri="{BB962C8B-B14F-4D97-AF65-F5344CB8AC3E}">
        <p14:creationId xmlns:p14="http://schemas.microsoft.com/office/powerpoint/2010/main" val="283553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8BADD-9333-4845-B337-8D226AE89062}" type="datetimeFigureOut">
              <a:rPr lang="en-US" smtClean="0"/>
              <a:t>11/27/24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8A8D3-E936-4990-B12B-C70DBB8920C2}" type="slidenum">
              <a:rPr lang="en-US" smtClean="0"/>
              <a:t>‹#›</a:t>
            </a:fld>
            <a:endParaRPr lang="en-US"/>
          </a:p>
        </p:txBody>
      </p:sp>
    </p:spTree>
    <p:extLst>
      <p:ext uri="{BB962C8B-B14F-4D97-AF65-F5344CB8AC3E}">
        <p14:creationId xmlns:p14="http://schemas.microsoft.com/office/powerpoint/2010/main" val="127908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8BADD-9333-4845-B337-8D226AE89062}" type="datetimeFigureOut">
              <a:rPr lang="en-US" smtClean="0"/>
              <a:t>11/27/24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8A8D3-E936-4990-B12B-C70DBB8920C2}" type="slidenum">
              <a:rPr lang="en-US" smtClean="0"/>
              <a:t>‹#›</a:t>
            </a:fld>
            <a:endParaRPr lang="en-US"/>
          </a:p>
        </p:txBody>
      </p:sp>
    </p:spTree>
    <p:extLst>
      <p:ext uri="{BB962C8B-B14F-4D97-AF65-F5344CB8AC3E}">
        <p14:creationId xmlns:p14="http://schemas.microsoft.com/office/powerpoint/2010/main" val="3302033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8BADD-9333-4845-B337-8D226AE89062}" type="datetimeFigureOut">
              <a:rPr lang="en-US" smtClean="0"/>
              <a:t>11/27/24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8A8D3-E936-4990-B12B-C70DBB8920C2}" type="slidenum">
              <a:rPr lang="en-US" smtClean="0"/>
              <a:t>‹#›</a:t>
            </a:fld>
            <a:endParaRPr lang="en-US"/>
          </a:p>
        </p:txBody>
      </p:sp>
    </p:spTree>
    <p:extLst>
      <p:ext uri="{BB962C8B-B14F-4D97-AF65-F5344CB8AC3E}">
        <p14:creationId xmlns:p14="http://schemas.microsoft.com/office/powerpoint/2010/main" val="3657565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2F8BADD-9333-4845-B337-8D226AE89062}" type="datetimeFigureOut">
              <a:rPr lang="en-US" smtClean="0"/>
              <a:t>11/27/24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388A8D3-E936-4990-B12B-C70DBB8920C2}"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xmlns="" id="{5E5D2946-FAD4-70D5-5C1C-9611C8A8B94A}"/>
              </a:ext>
            </a:extLst>
          </p:cNvPr>
          <p:cNvPicPr>
            <a:picLocks noChangeAspect="1"/>
          </p:cNvPicPr>
          <p:nvPr userDrawn="1"/>
        </p:nvPicPr>
        <p:blipFill>
          <a:blip r:embed="rId8">
            <a:clrChange>
              <a:clrFrom>
                <a:srgbClr val="000000"/>
              </a:clrFrom>
              <a:clrTo>
                <a:srgbClr val="000000">
                  <a:alpha val="0"/>
                </a:srgbClr>
              </a:clrTo>
            </a:clrChange>
          </a:blip>
          <a:stretch>
            <a:fillRect/>
          </a:stretch>
        </p:blipFill>
        <p:spPr>
          <a:xfrm>
            <a:off x="0" y="1"/>
            <a:ext cx="1004935" cy="927134"/>
          </a:xfrm>
          <a:prstGeom prst="rect">
            <a:avLst/>
          </a:prstGeom>
        </p:spPr>
      </p:pic>
      <p:grpSp>
        <p:nvGrpSpPr>
          <p:cNvPr id="13" name="Group 12">
            <a:extLst>
              <a:ext uri="{FF2B5EF4-FFF2-40B4-BE49-F238E27FC236}">
                <a16:creationId xmlns:a16="http://schemas.microsoft.com/office/drawing/2014/main" xmlns="" id="{4299C0AA-1BF3-FCB7-B112-07B486EEB4F9}"/>
              </a:ext>
            </a:extLst>
          </p:cNvPr>
          <p:cNvGrpSpPr/>
          <p:nvPr userDrawn="1"/>
        </p:nvGrpSpPr>
        <p:grpSpPr>
          <a:xfrm>
            <a:off x="7360724" y="88711"/>
            <a:ext cx="1719776" cy="923271"/>
            <a:chOff x="7373424" y="355599"/>
            <a:chExt cx="1719776" cy="923271"/>
          </a:xfrm>
        </p:grpSpPr>
        <p:pic>
          <p:nvPicPr>
            <p:cNvPr id="14" name="Picture 13">
              <a:extLst>
                <a:ext uri="{FF2B5EF4-FFF2-40B4-BE49-F238E27FC236}">
                  <a16:creationId xmlns:a16="http://schemas.microsoft.com/office/drawing/2014/main" xmlns="" id="{3228074D-BCFC-B97A-B0BD-17DB592E2EFF}"/>
                </a:ext>
              </a:extLst>
            </p:cNvPr>
            <p:cNvPicPr>
              <a:picLocks noChangeAspect="1"/>
            </p:cNvPicPr>
            <p:nvPr/>
          </p:nvPicPr>
          <p:blipFill>
            <a:blip r:embed="rId9"/>
            <a:srcRect l="4545" t="13399" r="5871" b="5555"/>
            <a:stretch/>
          </p:blipFill>
          <p:spPr>
            <a:xfrm>
              <a:off x="7373424" y="355599"/>
              <a:ext cx="1719776" cy="450851"/>
            </a:xfrm>
            <a:prstGeom prst="rect">
              <a:avLst/>
            </a:prstGeom>
          </p:spPr>
        </p:pic>
        <p:sp>
          <p:nvSpPr>
            <p:cNvPr id="15" name="TextBox 14">
              <a:extLst>
                <a:ext uri="{FF2B5EF4-FFF2-40B4-BE49-F238E27FC236}">
                  <a16:creationId xmlns:a16="http://schemas.microsoft.com/office/drawing/2014/main" xmlns="" id="{9B2BB364-97C5-274B-9734-B64D51BA238A}"/>
                </a:ext>
              </a:extLst>
            </p:cNvPr>
            <p:cNvSpPr txBox="1"/>
            <p:nvPr/>
          </p:nvSpPr>
          <p:spPr>
            <a:xfrm>
              <a:off x="7438639" y="755650"/>
              <a:ext cx="1589346" cy="523220"/>
            </a:xfrm>
            <a:prstGeom prst="rect">
              <a:avLst/>
            </a:prstGeom>
            <a:noFill/>
          </p:spPr>
          <p:txBody>
            <a:bodyPr wrap="none" rtlCol="0">
              <a:spAutoFit/>
            </a:bodyPr>
            <a:lstStyle/>
            <a:p>
              <a:r>
                <a:rPr lang="en-US" dirty="0">
                  <a:solidFill>
                    <a:srgbClr val="A50021"/>
                  </a:solidFill>
                  <a:latin typeface="Arial Black" panose="020B0A04020102020204" pitchFamily="34" charset="0"/>
                </a:rPr>
                <a:t>Post 12215</a:t>
              </a:r>
            </a:p>
            <a:p>
              <a:r>
                <a:rPr lang="en-US" sz="1000" dirty="0">
                  <a:solidFill>
                    <a:srgbClr val="A50021"/>
                  </a:solidFill>
                  <a:latin typeface="Arial Black" panose="020B0A04020102020204" pitchFamily="34" charset="0"/>
                </a:rPr>
                <a:t>Rancho </a:t>
              </a:r>
              <a:r>
                <a:rPr lang="en-US" sz="1000" dirty="0" err="1">
                  <a:solidFill>
                    <a:srgbClr val="A50021"/>
                  </a:solidFill>
                  <a:latin typeface="Arial Black" panose="020B0A04020102020204" pitchFamily="34" charset="0"/>
                </a:rPr>
                <a:t>Murieta</a:t>
              </a:r>
              <a:r>
                <a:rPr lang="en-US" sz="1000" dirty="0">
                  <a:solidFill>
                    <a:srgbClr val="A50021"/>
                  </a:solidFill>
                  <a:latin typeface="Arial Black" panose="020B0A04020102020204" pitchFamily="34" charset="0"/>
                </a:rPr>
                <a:t>, CA</a:t>
              </a:r>
            </a:p>
          </p:txBody>
        </p:sp>
      </p:grpSp>
      <p:sp>
        <p:nvSpPr>
          <p:cNvPr id="8" name="Rectangle 7">
            <a:extLst>
              <a:ext uri="{FF2B5EF4-FFF2-40B4-BE49-F238E27FC236}">
                <a16:creationId xmlns:a16="http://schemas.microsoft.com/office/drawing/2014/main" xmlns="" id="{DC1E5CFD-1F94-16A9-E953-D2282B77A017}"/>
              </a:ext>
            </a:extLst>
          </p:cNvPr>
          <p:cNvSpPr/>
          <p:nvPr userDrawn="1"/>
        </p:nvSpPr>
        <p:spPr>
          <a:xfrm>
            <a:off x="2982577" y="-171657"/>
            <a:ext cx="2513830" cy="1107996"/>
          </a:xfrm>
          <a:prstGeom prst="rect">
            <a:avLst/>
          </a:prstGeom>
          <a:noFill/>
        </p:spPr>
        <p:txBody>
          <a:bodyPr wrap="none" lIns="91440" tIns="45720" rIns="91440" bIns="45720">
            <a:spAutoFit/>
          </a:bodyPr>
          <a:lstStyle/>
          <a:p>
            <a:pPr algn="ctr"/>
            <a:r>
              <a:rPr lang="en-US" sz="6600" b="1" i="1" cap="none" spc="0" dirty="0">
                <a:ln w="6600">
                  <a:solidFill>
                    <a:schemeClr val="accent2"/>
                  </a:solidFill>
                  <a:prstDash val="solid"/>
                </a:ln>
                <a:solidFill>
                  <a:srgbClr val="FF0000"/>
                </a:solidFill>
                <a:effectLst>
                  <a:outerShdw dist="38100" dir="2700000" algn="tl" rotWithShape="0">
                    <a:schemeClr val="accent2"/>
                  </a:outerShdw>
                </a:effectLst>
              </a:rPr>
              <a:t>DRAFT</a:t>
            </a:r>
          </a:p>
        </p:txBody>
      </p:sp>
    </p:spTree>
    <p:extLst>
      <p:ext uri="{BB962C8B-B14F-4D97-AF65-F5344CB8AC3E}">
        <p14:creationId xmlns:p14="http://schemas.microsoft.com/office/powerpoint/2010/main" val="18647571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82" r:id="rId6"/>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F78CD-D063-BB17-3022-33A3526B23B6}"/>
              </a:ext>
            </a:extLst>
          </p:cNvPr>
          <p:cNvSpPr>
            <a:spLocks noGrp="1"/>
          </p:cNvSpPr>
          <p:nvPr>
            <p:ph type="ctrTitle"/>
          </p:nvPr>
        </p:nvSpPr>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b="1" i="1" dirty="0"/>
              <a:t>Strategic Plan</a:t>
            </a:r>
            <a:r>
              <a:rPr lang="en-US" dirty="0"/>
              <a:t/>
            </a:r>
            <a:br>
              <a:rPr lang="en-US" dirty="0"/>
            </a:br>
            <a:r>
              <a:rPr lang="en-US" sz="6000" dirty="0"/>
              <a:t>VFW Post 12215</a:t>
            </a:r>
            <a:br>
              <a:rPr lang="en-US" sz="6000" dirty="0"/>
            </a:br>
            <a:r>
              <a:rPr lang="en-US" sz="6000" dirty="0"/>
              <a:t>Rancho </a:t>
            </a:r>
            <a:r>
              <a:rPr lang="en-US" sz="6000" dirty="0" err="1"/>
              <a:t>Murieta</a:t>
            </a:r>
            <a:endParaRPr lang="en-US" dirty="0"/>
          </a:p>
        </p:txBody>
      </p:sp>
      <p:sp>
        <p:nvSpPr>
          <p:cNvPr id="3" name="Subtitle 2">
            <a:extLst>
              <a:ext uri="{FF2B5EF4-FFF2-40B4-BE49-F238E27FC236}">
                <a16:creationId xmlns:a16="http://schemas.microsoft.com/office/drawing/2014/main" xmlns="" id="{680E3BA6-8F3A-B7EF-831A-9A82489E468F}"/>
              </a:ext>
            </a:extLst>
          </p:cNvPr>
          <p:cNvSpPr>
            <a:spLocks noGrp="1"/>
          </p:cNvSpPr>
          <p:nvPr>
            <p:ph type="subTitle" idx="1"/>
          </p:nvPr>
        </p:nvSpPr>
        <p:spPr/>
        <p:txBody>
          <a:bodyPr/>
          <a:lstStyle/>
          <a:p>
            <a:r>
              <a:rPr lang="en-US"/>
              <a:t>21 NOVEMBER 2024</a:t>
            </a:r>
            <a:endParaRPr lang="en-US" dirty="0"/>
          </a:p>
        </p:txBody>
      </p:sp>
    </p:spTree>
    <p:extLst>
      <p:ext uri="{BB962C8B-B14F-4D97-AF65-F5344CB8AC3E}">
        <p14:creationId xmlns:p14="http://schemas.microsoft.com/office/powerpoint/2010/main" val="1782838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xmlns="" id="{A116A6A4-3A59-94BA-341C-4F924DF67D3F}"/>
              </a:ext>
            </a:extLst>
          </p:cNvPr>
          <p:cNvCxnSpPr/>
          <p:nvPr/>
        </p:nvCxnSpPr>
        <p:spPr>
          <a:xfrm>
            <a:off x="7262698" y="2337331"/>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EAED5FDC-6719-9AF6-A384-2968F8453C7C}"/>
              </a:ext>
            </a:extLst>
          </p:cNvPr>
          <p:cNvCxnSpPr/>
          <p:nvPr/>
        </p:nvCxnSpPr>
        <p:spPr>
          <a:xfrm>
            <a:off x="7944148" y="2341502"/>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xmlns="" id="{59D5321A-CD52-AFD9-FCBC-B472BB4539A4}"/>
              </a:ext>
            </a:extLst>
          </p:cNvPr>
          <p:cNvCxnSpPr/>
          <p:nvPr/>
        </p:nvCxnSpPr>
        <p:spPr>
          <a:xfrm>
            <a:off x="5281220" y="2340592"/>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xmlns="" id="{853C3EED-1E53-8314-B0FB-0EC1C5377249}"/>
              </a:ext>
            </a:extLst>
          </p:cNvPr>
          <p:cNvCxnSpPr/>
          <p:nvPr/>
        </p:nvCxnSpPr>
        <p:spPr>
          <a:xfrm>
            <a:off x="5962670" y="2344763"/>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xmlns="" id="{28CBCA14-750C-EE79-F694-945C922CA06C}"/>
              </a:ext>
            </a:extLst>
          </p:cNvPr>
          <p:cNvCxnSpPr/>
          <p:nvPr/>
        </p:nvCxnSpPr>
        <p:spPr>
          <a:xfrm>
            <a:off x="3332402" y="2337331"/>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xmlns="" id="{86D60BBF-32E2-9F30-C8D7-7D8E5ADCD1AB}"/>
              </a:ext>
            </a:extLst>
          </p:cNvPr>
          <p:cNvCxnSpPr/>
          <p:nvPr/>
        </p:nvCxnSpPr>
        <p:spPr>
          <a:xfrm>
            <a:off x="4013852" y="2341502"/>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712A09EE-E8D2-08D9-2A81-DC2042A3D6C7}"/>
              </a:ext>
            </a:extLst>
          </p:cNvPr>
          <p:cNvCxnSpPr>
            <a:stCxn id="26" idx="3"/>
          </p:cNvCxnSpPr>
          <p:nvPr/>
        </p:nvCxnSpPr>
        <p:spPr>
          <a:xfrm>
            <a:off x="1390356" y="2334977"/>
            <a:ext cx="6531" cy="3913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41149533-EA17-C5BC-3270-A69434AB3806}"/>
              </a:ext>
            </a:extLst>
          </p:cNvPr>
          <p:cNvCxnSpPr/>
          <p:nvPr/>
        </p:nvCxnSpPr>
        <p:spPr>
          <a:xfrm>
            <a:off x="2071806" y="2339148"/>
            <a:ext cx="6531" cy="3913423"/>
          </a:xfrm>
          <a:prstGeom prst="line">
            <a:avLst/>
          </a:prstGeom>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xmlns="" id="{FD2FD8F1-C39B-0121-2AE3-E77F4A862D7D}"/>
              </a:ext>
            </a:extLst>
          </p:cNvPr>
          <p:cNvSpPr/>
          <p:nvPr/>
        </p:nvSpPr>
        <p:spPr>
          <a:xfrm>
            <a:off x="3955647" y="2226219"/>
            <a:ext cx="676272"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DEC</a:t>
            </a:r>
          </a:p>
        </p:txBody>
      </p:sp>
      <p:sp>
        <p:nvSpPr>
          <p:cNvPr id="2" name="Title 1">
            <a:extLst>
              <a:ext uri="{FF2B5EF4-FFF2-40B4-BE49-F238E27FC236}">
                <a16:creationId xmlns:a16="http://schemas.microsoft.com/office/drawing/2014/main" xmlns="" id="{3105EC68-058D-7940-AEEB-BF37764428F1}"/>
              </a:ext>
            </a:extLst>
          </p:cNvPr>
          <p:cNvSpPr>
            <a:spLocks noGrp="1"/>
          </p:cNvSpPr>
          <p:nvPr>
            <p:ph type="title"/>
          </p:nvPr>
        </p:nvSpPr>
        <p:spPr/>
        <p:txBody>
          <a:bodyPr/>
          <a:lstStyle/>
          <a:p>
            <a:r>
              <a:rPr lang="en-US" dirty="0"/>
              <a:t>Post Long Range Calendar</a:t>
            </a:r>
          </a:p>
        </p:txBody>
      </p:sp>
      <p:sp>
        <p:nvSpPr>
          <p:cNvPr id="4" name="Rectangle 3">
            <a:extLst>
              <a:ext uri="{FF2B5EF4-FFF2-40B4-BE49-F238E27FC236}">
                <a16:creationId xmlns:a16="http://schemas.microsoft.com/office/drawing/2014/main" xmlns="" id="{01FFF3F8-1B28-9E3A-214D-3AD355F8F161}"/>
              </a:ext>
            </a:extLst>
          </p:cNvPr>
          <p:cNvSpPr/>
          <p:nvPr/>
        </p:nvSpPr>
        <p:spPr>
          <a:xfrm>
            <a:off x="711939" y="1992082"/>
            <a:ext cx="1959428" cy="2351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r>
              <a:rPr lang="en-US" baseline="30000" dirty="0"/>
              <a:t>st</a:t>
            </a:r>
            <a:r>
              <a:rPr lang="en-US" dirty="0"/>
              <a:t> </a:t>
            </a:r>
            <a:r>
              <a:rPr lang="en-US" dirty="0" err="1"/>
              <a:t>Qtr</a:t>
            </a:r>
            <a:endParaRPr lang="en-US" dirty="0"/>
          </a:p>
        </p:txBody>
      </p:sp>
      <p:sp>
        <p:nvSpPr>
          <p:cNvPr id="5" name="Rectangle 4">
            <a:extLst>
              <a:ext uri="{FF2B5EF4-FFF2-40B4-BE49-F238E27FC236}">
                <a16:creationId xmlns:a16="http://schemas.microsoft.com/office/drawing/2014/main" xmlns="" id="{679C354B-A614-61F9-DCEF-82702BE505B7}"/>
              </a:ext>
            </a:extLst>
          </p:cNvPr>
          <p:cNvSpPr/>
          <p:nvPr/>
        </p:nvSpPr>
        <p:spPr>
          <a:xfrm>
            <a:off x="2668104" y="1992082"/>
            <a:ext cx="1959428" cy="2351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r>
              <a:rPr lang="en-US" baseline="30000" dirty="0"/>
              <a:t>nd</a:t>
            </a:r>
            <a:r>
              <a:rPr lang="en-US" dirty="0"/>
              <a:t> </a:t>
            </a:r>
            <a:r>
              <a:rPr lang="en-US" dirty="0" err="1"/>
              <a:t>Qtr</a:t>
            </a:r>
            <a:endParaRPr lang="en-US" dirty="0"/>
          </a:p>
        </p:txBody>
      </p:sp>
      <p:sp>
        <p:nvSpPr>
          <p:cNvPr id="6" name="Rectangle 5">
            <a:extLst>
              <a:ext uri="{FF2B5EF4-FFF2-40B4-BE49-F238E27FC236}">
                <a16:creationId xmlns:a16="http://schemas.microsoft.com/office/drawing/2014/main" xmlns="" id="{13057A26-F6D8-7B16-32A9-510139CAE536}"/>
              </a:ext>
            </a:extLst>
          </p:cNvPr>
          <p:cNvSpPr/>
          <p:nvPr/>
        </p:nvSpPr>
        <p:spPr>
          <a:xfrm>
            <a:off x="4627534" y="1992082"/>
            <a:ext cx="1959428" cy="2351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r>
              <a:rPr lang="en-US" baseline="30000" dirty="0"/>
              <a:t>rd</a:t>
            </a:r>
            <a:r>
              <a:rPr lang="en-US" dirty="0"/>
              <a:t> </a:t>
            </a:r>
            <a:r>
              <a:rPr lang="en-US" dirty="0" err="1"/>
              <a:t>Qtr</a:t>
            </a:r>
            <a:endParaRPr lang="en-US" dirty="0"/>
          </a:p>
        </p:txBody>
      </p:sp>
      <p:sp>
        <p:nvSpPr>
          <p:cNvPr id="7" name="Rectangle 6">
            <a:extLst>
              <a:ext uri="{FF2B5EF4-FFF2-40B4-BE49-F238E27FC236}">
                <a16:creationId xmlns:a16="http://schemas.microsoft.com/office/drawing/2014/main" xmlns="" id="{0155A75E-8E33-009C-C0B2-7247C47806E5}"/>
              </a:ext>
            </a:extLst>
          </p:cNvPr>
          <p:cNvSpPr/>
          <p:nvPr/>
        </p:nvSpPr>
        <p:spPr>
          <a:xfrm>
            <a:off x="6590230" y="1992082"/>
            <a:ext cx="1959428" cy="2351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4</a:t>
            </a:r>
            <a:r>
              <a:rPr lang="en-US" baseline="30000" dirty="0"/>
              <a:t>th</a:t>
            </a:r>
            <a:r>
              <a:rPr lang="en-US" dirty="0"/>
              <a:t> </a:t>
            </a:r>
            <a:r>
              <a:rPr lang="en-US" dirty="0" err="1"/>
              <a:t>Qtr</a:t>
            </a:r>
            <a:endParaRPr lang="en-US" dirty="0"/>
          </a:p>
        </p:txBody>
      </p:sp>
      <p:sp>
        <p:nvSpPr>
          <p:cNvPr id="8" name="Rectangle 7">
            <a:extLst>
              <a:ext uri="{FF2B5EF4-FFF2-40B4-BE49-F238E27FC236}">
                <a16:creationId xmlns:a16="http://schemas.microsoft.com/office/drawing/2014/main" xmlns="" id="{EB489DDA-266D-612A-94E7-4671470A39C8}"/>
              </a:ext>
            </a:extLst>
          </p:cNvPr>
          <p:cNvSpPr/>
          <p:nvPr/>
        </p:nvSpPr>
        <p:spPr>
          <a:xfrm>
            <a:off x="711939" y="2227214"/>
            <a:ext cx="1959428" cy="40233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498593C4-F42E-D868-2956-6E5B4F92E784}"/>
              </a:ext>
            </a:extLst>
          </p:cNvPr>
          <p:cNvSpPr/>
          <p:nvPr/>
        </p:nvSpPr>
        <p:spPr>
          <a:xfrm>
            <a:off x="2673003" y="2229388"/>
            <a:ext cx="1959428" cy="40233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D82A9220-318F-91BC-7A23-67123A044842}"/>
              </a:ext>
            </a:extLst>
          </p:cNvPr>
          <p:cNvSpPr/>
          <p:nvPr/>
        </p:nvSpPr>
        <p:spPr>
          <a:xfrm>
            <a:off x="4627534" y="2227214"/>
            <a:ext cx="1959428" cy="40233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F892029A-C2D7-C3A0-3B0A-47C1E6369339}"/>
              </a:ext>
            </a:extLst>
          </p:cNvPr>
          <p:cNvSpPr/>
          <p:nvPr/>
        </p:nvSpPr>
        <p:spPr>
          <a:xfrm>
            <a:off x="6586964" y="2225037"/>
            <a:ext cx="1959428" cy="40233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xmlns="" id="{2066F2EE-9DB0-1A67-4BA3-87CF2E33D89D}"/>
              </a:ext>
            </a:extLst>
          </p:cNvPr>
          <p:cNvSpPr txBox="1"/>
          <p:nvPr/>
        </p:nvSpPr>
        <p:spPr>
          <a:xfrm>
            <a:off x="4168972" y="1676788"/>
            <a:ext cx="923651" cy="369332"/>
          </a:xfrm>
          <a:prstGeom prst="rect">
            <a:avLst/>
          </a:prstGeom>
          <a:noFill/>
        </p:spPr>
        <p:txBody>
          <a:bodyPr wrap="none" rtlCol="0">
            <a:spAutoFit/>
          </a:bodyPr>
          <a:lstStyle/>
          <a:p>
            <a:r>
              <a:rPr lang="en-US" b="1" dirty="0"/>
              <a:t>FY 2025</a:t>
            </a:r>
          </a:p>
        </p:txBody>
      </p:sp>
      <p:sp>
        <p:nvSpPr>
          <p:cNvPr id="13" name="TextBox 12">
            <a:extLst>
              <a:ext uri="{FF2B5EF4-FFF2-40B4-BE49-F238E27FC236}">
                <a16:creationId xmlns:a16="http://schemas.microsoft.com/office/drawing/2014/main" xmlns="" id="{D9B973A0-CEBC-B8D4-9AE2-690B27B1D464}"/>
              </a:ext>
            </a:extLst>
          </p:cNvPr>
          <p:cNvSpPr txBox="1"/>
          <p:nvPr/>
        </p:nvSpPr>
        <p:spPr>
          <a:xfrm>
            <a:off x="773562" y="2462340"/>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15" name="TextBox 14">
            <a:extLst>
              <a:ext uri="{FF2B5EF4-FFF2-40B4-BE49-F238E27FC236}">
                <a16:creationId xmlns:a16="http://schemas.microsoft.com/office/drawing/2014/main" xmlns="" id="{A7627230-017B-7B6F-EA5E-1E0B50D21E66}"/>
              </a:ext>
            </a:extLst>
          </p:cNvPr>
          <p:cNvSpPr txBox="1"/>
          <p:nvPr/>
        </p:nvSpPr>
        <p:spPr>
          <a:xfrm>
            <a:off x="2077333" y="2481935"/>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16" name="TextBox 15">
            <a:extLst>
              <a:ext uri="{FF2B5EF4-FFF2-40B4-BE49-F238E27FC236}">
                <a16:creationId xmlns:a16="http://schemas.microsoft.com/office/drawing/2014/main" xmlns="" id="{CC8FB907-57A4-9491-882C-4D628C988DE0}"/>
              </a:ext>
            </a:extLst>
          </p:cNvPr>
          <p:cNvSpPr txBox="1"/>
          <p:nvPr/>
        </p:nvSpPr>
        <p:spPr>
          <a:xfrm>
            <a:off x="2698228" y="2462340"/>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17" name="TextBox 16">
            <a:extLst>
              <a:ext uri="{FF2B5EF4-FFF2-40B4-BE49-F238E27FC236}">
                <a16:creationId xmlns:a16="http://schemas.microsoft.com/office/drawing/2014/main" xmlns="" id="{CDA68A28-C565-5ABD-6804-1A346BD9F055}"/>
              </a:ext>
            </a:extLst>
          </p:cNvPr>
          <p:cNvSpPr txBox="1"/>
          <p:nvPr/>
        </p:nvSpPr>
        <p:spPr>
          <a:xfrm>
            <a:off x="3353450" y="2462340"/>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18" name="TextBox 17">
            <a:extLst>
              <a:ext uri="{FF2B5EF4-FFF2-40B4-BE49-F238E27FC236}">
                <a16:creationId xmlns:a16="http://schemas.microsoft.com/office/drawing/2014/main" xmlns="" id="{2C715A80-4BD3-C631-E533-B9344C21C383}"/>
              </a:ext>
            </a:extLst>
          </p:cNvPr>
          <p:cNvSpPr txBox="1"/>
          <p:nvPr/>
        </p:nvSpPr>
        <p:spPr>
          <a:xfrm>
            <a:off x="4023928" y="2470654"/>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19" name="TextBox 18">
            <a:extLst>
              <a:ext uri="{FF2B5EF4-FFF2-40B4-BE49-F238E27FC236}">
                <a16:creationId xmlns:a16="http://schemas.microsoft.com/office/drawing/2014/main" xmlns="" id="{C8AEF076-3168-C67F-E92B-13B3A9E9B037}"/>
              </a:ext>
            </a:extLst>
          </p:cNvPr>
          <p:cNvSpPr txBox="1"/>
          <p:nvPr/>
        </p:nvSpPr>
        <p:spPr>
          <a:xfrm>
            <a:off x="4649841" y="2470658"/>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20" name="TextBox 19">
            <a:extLst>
              <a:ext uri="{FF2B5EF4-FFF2-40B4-BE49-F238E27FC236}">
                <a16:creationId xmlns:a16="http://schemas.microsoft.com/office/drawing/2014/main" xmlns="" id="{4402F45C-E8D3-CCA1-95E6-D67C4A32B96C}"/>
              </a:ext>
            </a:extLst>
          </p:cNvPr>
          <p:cNvSpPr txBox="1"/>
          <p:nvPr/>
        </p:nvSpPr>
        <p:spPr>
          <a:xfrm>
            <a:off x="5306818" y="2470658"/>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21" name="TextBox 20">
            <a:extLst>
              <a:ext uri="{FF2B5EF4-FFF2-40B4-BE49-F238E27FC236}">
                <a16:creationId xmlns:a16="http://schemas.microsoft.com/office/drawing/2014/main" xmlns="" id="{668BF8E5-5D60-ED78-82AD-8F60686B9F30}"/>
              </a:ext>
            </a:extLst>
          </p:cNvPr>
          <p:cNvSpPr txBox="1"/>
          <p:nvPr/>
        </p:nvSpPr>
        <p:spPr>
          <a:xfrm>
            <a:off x="6002922" y="2470658"/>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22" name="TextBox 21">
            <a:extLst>
              <a:ext uri="{FF2B5EF4-FFF2-40B4-BE49-F238E27FC236}">
                <a16:creationId xmlns:a16="http://schemas.microsoft.com/office/drawing/2014/main" xmlns="" id="{ABB6F9B2-4459-BDAF-99CA-87E5919C285F}"/>
              </a:ext>
            </a:extLst>
          </p:cNvPr>
          <p:cNvSpPr txBox="1"/>
          <p:nvPr/>
        </p:nvSpPr>
        <p:spPr>
          <a:xfrm>
            <a:off x="6643338" y="2474218"/>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23" name="TextBox 22">
            <a:extLst>
              <a:ext uri="{FF2B5EF4-FFF2-40B4-BE49-F238E27FC236}">
                <a16:creationId xmlns:a16="http://schemas.microsoft.com/office/drawing/2014/main" xmlns="" id="{0FBFBA61-6C0B-71F3-2113-F6C8A9F03CB9}"/>
              </a:ext>
            </a:extLst>
          </p:cNvPr>
          <p:cNvSpPr txBox="1"/>
          <p:nvPr/>
        </p:nvSpPr>
        <p:spPr>
          <a:xfrm>
            <a:off x="7300315" y="2474218"/>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24" name="TextBox 23">
            <a:extLst>
              <a:ext uri="{FF2B5EF4-FFF2-40B4-BE49-F238E27FC236}">
                <a16:creationId xmlns:a16="http://schemas.microsoft.com/office/drawing/2014/main" xmlns="" id="{802CBF12-6C8B-0802-91DC-2C5E4452F516}"/>
              </a:ext>
            </a:extLst>
          </p:cNvPr>
          <p:cNvSpPr txBox="1"/>
          <p:nvPr/>
        </p:nvSpPr>
        <p:spPr>
          <a:xfrm>
            <a:off x="7996419" y="2474218"/>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
        <p:nvSpPr>
          <p:cNvPr id="26" name="Rectangle 25">
            <a:extLst>
              <a:ext uri="{FF2B5EF4-FFF2-40B4-BE49-F238E27FC236}">
                <a16:creationId xmlns:a16="http://schemas.microsoft.com/office/drawing/2014/main" xmlns="" id="{9589AA7C-8656-AD13-B33E-96D55410F1B5}"/>
              </a:ext>
            </a:extLst>
          </p:cNvPr>
          <p:cNvSpPr/>
          <p:nvPr/>
        </p:nvSpPr>
        <p:spPr>
          <a:xfrm>
            <a:off x="718470" y="2227208"/>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JUL</a:t>
            </a:r>
          </a:p>
        </p:txBody>
      </p:sp>
      <p:sp>
        <p:nvSpPr>
          <p:cNvPr id="27" name="Rectangle 26">
            <a:extLst>
              <a:ext uri="{FF2B5EF4-FFF2-40B4-BE49-F238E27FC236}">
                <a16:creationId xmlns:a16="http://schemas.microsoft.com/office/drawing/2014/main" xmlns="" id="{EAF8953A-ACFD-5CD9-763F-9D42BA38DAAF}"/>
              </a:ext>
            </a:extLst>
          </p:cNvPr>
          <p:cNvSpPr/>
          <p:nvPr/>
        </p:nvSpPr>
        <p:spPr>
          <a:xfrm>
            <a:off x="1396887" y="2225028"/>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AUG</a:t>
            </a:r>
          </a:p>
        </p:txBody>
      </p:sp>
      <p:sp>
        <p:nvSpPr>
          <p:cNvPr id="28" name="Rectangle 27">
            <a:extLst>
              <a:ext uri="{FF2B5EF4-FFF2-40B4-BE49-F238E27FC236}">
                <a16:creationId xmlns:a16="http://schemas.microsoft.com/office/drawing/2014/main" xmlns="" id="{866274C1-9E92-9555-9BDA-1811D74278D1}"/>
              </a:ext>
            </a:extLst>
          </p:cNvPr>
          <p:cNvSpPr/>
          <p:nvPr/>
        </p:nvSpPr>
        <p:spPr>
          <a:xfrm>
            <a:off x="2077333" y="2228285"/>
            <a:ext cx="600565"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SEP</a:t>
            </a:r>
          </a:p>
        </p:txBody>
      </p:sp>
      <p:sp>
        <p:nvSpPr>
          <p:cNvPr id="29" name="Rectangle 28">
            <a:extLst>
              <a:ext uri="{FF2B5EF4-FFF2-40B4-BE49-F238E27FC236}">
                <a16:creationId xmlns:a16="http://schemas.microsoft.com/office/drawing/2014/main" xmlns="" id="{9E66DB17-F15A-2E94-A26D-1309BDD1E35C}"/>
              </a:ext>
            </a:extLst>
          </p:cNvPr>
          <p:cNvSpPr/>
          <p:nvPr/>
        </p:nvSpPr>
        <p:spPr>
          <a:xfrm>
            <a:off x="2672490" y="2225142"/>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OCT</a:t>
            </a:r>
          </a:p>
        </p:txBody>
      </p:sp>
      <p:sp>
        <p:nvSpPr>
          <p:cNvPr id="30" name="Rectangle 29">
            <a:extLst>
              <a:ext uri="{FF2B5EF4-FFF2-40B4-BE49-F238E27FC236}">
                <a16:creationId xmlns:a16="http://schemas.microsoft.com/office/drawing/2014/main" xmlns="" id="{47061A1A-AD91-45E8-4B6D-C68A4DB5A257}"/>
              </a:ext>
            </a:extLst>
          </p:cNvPr>
          <p:cNvSpPr/>
          <p:nvPr/>
        </p:nvSpPr>
        <p:spPr>
          <a:xfrm>
            <a:off x="3344376" y="2229493"/>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NOV</a:t>
            </a:r>
          </a:p>
        </p:txBody>
      </p:sp>
      <p:sp>
        <p:nvSpPr>
          <p:cNvPr id="32" name="Rectangle 31">
            <a:extLst>
              <a:ext uri="{FF2B5EF4-FFF2-40B4-BE49-F238E27FC236}">
                <a16:creationId xmlns:a16="http://schemas.microsoft.com/office/drawing/2014/main" xmlns="" id="{E03A140E-CB65-2DBF-5019-5029BBC13933}"/>
              </a:ext>
            </a:extLst>
          </p:cNvPr>
          <p:cNvSpPr/>
          <p:nvPr/>
        </p:nvSpPr>
        <p:spPr>
          <a:xfrm>
            <a:off x="5900896" y="2232457"/>
            <a:ext cx="676272"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MAR</a:t>
            </a:r>
          </a:p>
        </p:txBody>
      </p:sp>
      <p:sp>
        <p:nvSpPr>
          <p:cNvPr id="33" name="Rectangle 32">
            <a:extLst>
              <a:ext uri="{FF2B5EF4-FFF2-40B4-BE49-F238E27FC236}">
                <a16:creationId xmlns:a16="http://schemas.microsoft.com/office/drawing/2014/main" xmlns="" id="{09EDC49F-45E2-A7A5-E66D-56C0973E1D71}"/>
              </a:ext>
            </a:extLst>
          </p:cNvPr>
          <p:cNvSpPr/>
          <p:nvPr/>
        </p:nvSpPr>
        <p:spPr>
          <a:xfrm>
            <a:off x="4617739" y="2231380"/>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JAN</a:t>
            </a:r>
          </a:p>
        </p:txBody>
      </p:sp>
      <p:sp>
        <p:nvSpPr>
          <p:cNvPr id="34" name="Rectangle 33">
            <a:extLst>
              <a:ext uri="{FF2B5EF4-FFF2-40B4-BE49-F238E27FC236}">
                <a16:creationId xmlns:a16="http://schemas.microsoft.com/office/drawing/2014/main" xmlns="" id="{00315129-8849-2ECF-1853-F532D6606F7F}"/>
              </a:ext>
            </a:extLst>
          </p:cNvPr>
          <p:cNvSpPr/>
          <p:nvPr/>
        </p:nvSpPr>
        <p:spPr>
          <a:xfrm>
            <a:off x="5289625" y="2235731"/>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FEB</a:t>
            </a:r>
          </a:p>
        </p:txBody>
      </p:sp>
      <p:sp>
        <p:nvSpPr>
          <p:cNvPr id="35" name="Rectangle 34">
            <a:extLst>
              <a:ext uri="{FF2B5EF4-FFF2-40B4-BE49-F238E27FC236}">
                <a16:creationId xmlns:a16="http://schemas.microsoft.com/office/drawing/2014/main" xmlns="" id="{76A52BF0-8EF4-425E-6DE4-62A6C9AC28E4}"/>
              </a:ext>
            </a:extLst>
          </p:cNvPr>
          <p:cNvSpPr/>
          <p:nvPr/>
        </p:nvSpPr>
        <p:spPr>
          <a:xfrm>
            <a:off x="7879914" y="2228209"/>
            <a:ext cx="676272"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JUN</a:t>
            </a:r>
          </a:p>
        </p:txBody>
      </p:sp>
      <p:sp>
        <p:nvSpPr>
          <p:cNvPr id="36" name="Rectangle 35">
            <a:extLst>
              <a:ext uri="{FF2B5EF4-FFF2-40B4-BE49-F238E27FC236}">
                <a16:creationId xmlns:a16="http://schemas.microsoft.com/office/drawing/2014/main" xmlns="" id="{BE6B1358-0C83-B6F0-842D-B0847157568D}"/>
              </a:ext>
            </a:extLst>
          </p:cNvPr>
          <p:cNvSpPr/>
          <p:nvPr/>
        </p:nvSpPr>
        <p:spPr>
          <a:xfrm>
            <a:off x="6596757" y="2227132"/>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APR</a:t>
            </a:r>
          </a:p>
        </p:txBody>
      </p:sp>
      <p:sp>
        <p:nvSpPr>
          <p:cNvPr id="37" name="Rectangle 36">
            <a:extLst>
              <a:ext uri="{FF2B5EF4-FFF2-40B4-BE49-F238E27FC236}">
                <a16:creationId xmlns:a16="http://schemas.microsoft.com/office/drawing/2014/main" xmlns="" id="{565D38D6-B73D-1837-1045-81325DB32F2F}"/>
              </a:ext>
            </a:extLst>
          </p:cNvPr>
          <p:cNvSpPr/>
          <p:nvPr/>
        </p:nvSpPr>
        <p:spPr>
          <a:xfrm>
            <a:off x="7268643" y="2231483"/>
            <a:ext cx="671886" cy="2155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MAY</a:t>
            </a:r>
          </a:p>
        </p:txBody>
      </p:sp>
      <p:sp>
        <p:nvSpPr>
          <p:cNvPr id="38" name="Rectangle 37">
            <a:extLst>
              <a:ext uri="{FF2B5EF4-FFF2-40B4-BE49-F238E27FC236}">
                <a16:creationId xmlns:a16="http://schemas.microsoft.com/office/drawing/2014/main" xmlns="" id="{BF367695-C41D-6147-AACE-8938BFFA5E22}"/>
              </a:ext>
            </a:extLst>
          </p:cNvPr>
          <p:cNvSpPr/>
          <p:nvPr/>
        </p:nvSpPr>
        <p:spPr>
          <a:xfrm>
            <a:off x="5379187" y="3295018"/>
            <a:ext cx="458560" cy="3693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Mem</a:t>
            </a:r>
          </a:p>
          <a:p>
            <a:pPr algn="ctr"/>
            <a:r>
              <a:rPr lang="en-US" sz="1000" dirty="0"/>
              <a:t>Drive</a:t>
            </a:r>
          </a:p>
        </p:txBody>
      </p:sp>
      <p:sp>
        <p:nvSpPr>
          <p:cNvPr id="39" name="Rectangle 38">
            <a:extLst>
              <a:ext uri="{FF2B5EF4-FFF2-40B4-BE49-F238E27FC236}">
                <a16:creationId xmlns:a16="http://schemas.microsoft.com/office/drawing/2014/main" xmlns="" id="{46B9FF2C-9C86-B0E4-1B13-AE18EB090EAF}"/>
              </a:ext>
            </a:extLst>
          </p:cNvPr>
          <p:cNvSpPr/>
          <p:nvPr/>
        </p:nvSpPr>
        <p:spPr>
          <a:xfrm>
            <a:off x="9696346" y="3244334"/>
            <a:ext cx="458560" cy="3693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Mem</a:t>
            </a:r>
          </a:p>
          <a:p>
            <a:pPr algn="ctr"/>
            <a:r>
              <a:rPr lang="en-US" sz="1000" dirty="0"/>
              <a:t>Drive</a:t>
            </a:r>
          </a:p>
        </p:txBody>
      </p:sp>
      <p:sp>
        <p:nvSpPr>
          <p:cNvPr id="40" name="Rectangle 39">
            <a:extLst>
              <a:ext uri="{FF2B5EF4-FFF2-40B4-BE49-F238E27FC236}">
                <a16:creationId xmlns:a16="http://schemas.microsoft.com/office/drawing/2014/main" xmlns="" id="{D069C228-5178-871D-5439-05016312409D}"/>
              </a:ext>
            </a:extLst>
          </p:cNvPr>
          <p:cNvSpPr/>
          <p:nvPr/>
        </p:nvSpPr>
        <p:spPr>
          <a:xfrm>
            <a:off x="7375599" y="3295018"/>
            <a:ext cx="458560" cy="3693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Mem</a:t>
            </a:r>
          </a:p>
          <a:p>
            <a:pPr algn="ctr"/>
            <a:r>
              <a:rPr lang="en-US" sz="1000" dirty="0"/>
              <a:t>Drive</a:t>
            </a:r>
          </a:p>
        </p:txBody>
      </p:sp>
      <p:sp>
        <p:nvSpPr>
          <p:cNvPr id="42" name="Rectangle 41">
            <a:extLst>
              <a:ext uri="{FF2B5EF4-FFF2-40B4-BE49-F238E27FC236}">
                <a16:creationId xmlns:a16="http://schemas.microsoft.com/office/drawing/2014/main" xmlns="" id="{91157B1A-77F7-96B4-3546-BCDEF522771E}"/>
              </a:ext>
            </a:extLst>
          </p:cNvPr>
          <p:cNvSpPr/>
          <p:nvPr/>
        </p:nvSpPr>
        <p:spPr>
          <a:xfrm>
            <a:off x="7348435" y="3838690"/>
            <a:ext cx="532432"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Poppy</a:t>
            </a:r>
          </a:p>
          <a:p>
            <a:pPr algn="ctr"/>
            <a:r>
              <a:rPr lang="en-US" sz="1000" dirty="0"/>
              <a:t>Drive</a:t>
            </a:r>
          </a:p>
        </p:txBody>
      </p:sp>
      <p:sp>
        <p:nvSpPr>
          <p:cNvPr id="44" name="Rectangle 43">
            <a:extLst>
              <a:ext uri="{FF2B5EF4-FFF2-40B4-BE49-F238E27FC236}">
                <a16:creationId xmlns:a16="http://schemas.microsoft.com/office/drawing/2014/main" xmlns="" id="{2AAF3ADC-F5F3-639F-E230-9AC2B5A1AE20}"/>
              </a:ext>
            </a:extLst>
          </p:cNvPr>
          <p:cNvSpPr/>
          <p:nvPr/>
        </p:nvSpPr>
        <p:spPr>
          <a:xfrm>
            <a:off x="6671259" y="4440355"/>
            <a:ext cx="532432"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Fund</a:t>
            </a:r>
          </a:p>
          <a:p>
            <a:pPr algn="ctr"/>
            <a:r>
              <a:rPr lang="en-US" sz="1000" dirty="0"/>
              <a:t>Raise</a:t>
            </a:r>
          </a:p>
        </p:txBody>
      </p:sp>
      <p:sp>
        <p:nvSpPr>
          <p:cNvPr id="45" name="Rectangle 44">
            <a:extLst>
              <a:ext uri="{FF2B5EF4-FFF2-40B4-BE49-F238E27FC236}">
                <a16:creationId xmlns:a16="http://schemas.microsoft.com/office/drawing/2014/main" xmlns="" id="{0B0BFDDD-376A-22D6-300A-8C88F37FD82D}"/>
              </a:ext>
            </a:extLst>
          </p:cNvPr>
          <p:cNvSpPr/>
          <p:nvPr/>
        </p:nvSpPr>
        <p:spPr>
          <a:xfrm>
            <a:off x="9587318" y="4298213"/>
            <a:ext cx="532432"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Fund</a:t>
            </a:r>
          </a:p>
          <a:p>
            <a:pPr algn="ctr"/>
            <a:r>
              <a:rPr lang="en-US" sz="1000" dirty="0"/>
              <a:t>Raise</a:t>
            </a:r>
          </a:p>
        </p:txBody>
      </p:sp>
      <p:sp>
        <p:nvSpPr>
          <p:cNvPr id="46" name="Rectangle 45">
            <a:extLst>
              <a:ext uri="{FF2B5EF4-FFF2-40B4-BE49-F238E27FC236}">
                <a16:creationId xmlns:a16="http://schemas.microsoft.com/office/drawing/2014/main" xmlns="" id="{7C20FD99-4A8B-5E45-EBEE-4E1B1CD46754}"/>
              </a:ext>
            </a:extLst>
          </p:cNvPr>
          <p:cNvSpPr/>
          <p:nvPr/>
        </p:nvSpPr>
        <p:spPr>
          <a:xfrm>
            <a:off x="6008792" y="4440355"/>
            <a:ext cx="532432" cy="369332"/>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Social</a:t>
            </a:r>
          </a:p>
        </p:txBody>
      </p:sp>
      <p:sp>
        <p:nvSpPr>
          <p:cNvPr id="47" name="Rectangle 46">
            <a:extLst>
              <a:ext uri="{FF2B5EF4-FFF2-40B4-BE49-F238E27FC236}">
                <a16:creationId xmlns:a16="http://schemas.microsoft.com/office/drawing/2014/main" xmlns="" id="{830074DD-5CB7-2364-D5C9-6DBB34A30F8C}"/>
              </a:ext>
            </a:extLst>
          </p:cNvPr>
          <p:cNvSpPr/>
          <p:nvPr/>
        </p:nvSpPr>
        <p:spPr>
          <a:xfrm>
            <a:off x="9659410" y="4821634"/>
            <a:ext cx="532432" cy="369332"/>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Social</a:t>
            </a:r>
          </a:p>
        </p:txBody>
      </p:sp>
      <p:sp>
        <p:nvSpPr>
          <p:cNvPr id="48" name="Rectangle 47">
            <a:extLst>
              <a:ext uri="{FF2B5EF4-FFF2-40B4-BE49-F238E27FC236}">
                <a16:creationId xmlns:a16="http://schemas.microsoft.com/office/drawing/2014/main" xmlns="" id="{8A0AF58F-0D09-D87F-2E6F-8F565EC5435B}"/>
              </a:ext>
            </a:extLst>
          </p:cNvPr>
          <p:cNvSpPr/>
          <p:nvPr/>
        </p:nvSpPr>
        <p:spPr>
          <a:xfrm>
            <a:off x="7982319" y="4449832"/>
            <a:ext cx="532432" cy="369332"/>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Social</a:t>
            </a:r>
          </a:p>
        </p:txBody>
      </p:sp>
      <p:sp>
        <p:nvSpPr>
          <p:cNvPr id="60" name="Rectangle 59">
            <a:extLst>
              <a:ext uri="{FF2B5EF4-FFF2-40B4-BE49-F238E27FC236}">
                <a16:creationId xmlns:a16="http://schemas.microsoft.com/office/drawing/2014/main" xmlns="" id="{A3897D55-E055-1B8F-78BD-2330DCE251D8}"/>
              </a:ext>
            </a:extLst>
          </p:cNvPr>
          <p:cNvSpPr/>
          <p:nvPr/>
        </p:nvSpPr>
        <p:spPr>
          <a:xfrm>
            <a:off x="7973506" y="3850518"/>
            <a:ext cx="555743"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Ann</a:t>
            </a:r>
          </a:p>
          <a:p>
            <a:pPr algn="ctr"/>
            <a:r>
              <a:rPr lang="en-US" sz="1000" dirty="0"/>
              <a:t>Budget</a:t>
            </a:r>
          </a:p>
        </p:txBody>
      </p:sp>
      <p:sp>
        <p:nvSpPr>
          <p:cNvPr id="62" name="Rectangle 61">
            <a:extLst>
              <a:ext uri="{FF2B5EF4-FFF2-40B4-BE49-F238E27FC236}">
                <a16:creationId xmlns:a16="http://schemas.microsoft.com/office/drawing/2014/main" xmlns="" id="{F75306C1-DDFD-89A4-7EA1-93461BE8B47A}"/>
              </a:ext>
            </a:extLst>
          </p:cNvPr>
          <p:cNvSpPr/>
          <p:nvPr/>
        </p:nvSpPr>
        <p:spPr>
          <a:xfrm>
            <a:off x="4065129" y="2937847"/>
            <a:ext cx="444807"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t>Qtrly</a:t>
            </a:r>
            <a:endParaRPr lang="en-US" sz="1000" dirty="0"/>
          </a:p>
          <a:p>
            <a:pPr algn="ctr"/>
            <a:r>
              <a:rPr lang="en-US" sz="1000" dirty="0"/>
              <a:t>Rep</a:t>
            </a:r>
          </a:p>
        </p:txBody>
      </p:sp>
      <p:sp>
        <p:nvSpPr>
          <p:cNvPr id="64" name="Rectangle 63">
            <a:extLst>
              <a:ext uri="{FF2B5EF4-FFF2-40B4-BE49-F238E27FC236}">
                <a16:creationId xmlns:a16="http://schemas.microsoft.com/office/drawing/2014/main" xmlns="" id="{365D18A2-234D-C5B0-DD17-8F6E8FD4C32C}"/>
              </a:ext>
            </a:extLst>
          </p:cNvPr>
          <p:cNvSpPr/>
          <p:nvPr/>
        </p:nvSpPr>
        <p:spPr>
          <a:xfrm>
            <a:off x="2155211" y="2937847"/>
            <a:ext cx="444807"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t>Qtrly</a:t>
            </a:r>
            <a:endParaRPr lang="en-US" sz="1000" dirty="0"/>
          </a:p>
          <a:p>
            <a:pPr algn="ctr"/>
            <a:r>
              <a:rPr lang="en-US" sz="1000" dirty="0"/>
              <a:t>Rep</a:t>
            </a:r>
          </a:p>
        </p:txBody>
      </p:sp>
      <p:sp>
        <p:nvSpPr>
          <p:cNvPr id="65" name="Rectangle 64">
            <a:extLst>
              <a:ext uri="{FF2B5EF4-FFF2-40B4-BE49-F238E27FC236}">
                <a16:creationId xmlns:a16="http://schemas.microsoft.com/office/drawing/2014/main" xmlns="" id="{6353344A-33E5-BE45-1DA6-71223853A30C}"/>
              </a:ext>
            </a:extLst>
          </p:cNvPr>
          <p:cNvSpPr/>
          <p:nvPr/>
        </p:nvSpPr>
        <p:spPr>
          <a:xfrm>
            <a:off x="6067838" y="2937847"/>
            <a:ext cx="444807"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t>Qtrly</a:t>
            </a:r>
            <a:endParaRPr lang="en-US" sz="1000" dirty="0"/>
          </a:p>
          <a:p>
            <a:pPr algn="ctr"/>
            <a:r>
              <a:rPr lang="en-US" sz="1000" dirty="0"/>
              <a:t>Rep</a:t>
            </a:r>
          </a:p>
        </p:txBody>
      </p:sp>
      <p:sp>
        <p:nvSpPr>
          <p:cNvPr id="66" name="Rectangle 65">
            <a:extLst>
              <a:ext uri="{FF2B5EF4-FFF2-40B4-BE49-F238E27FC236}">
                <a16:creationId xmlns:a16="http://schemas.microsoft.com/office/drawing/2014/main" xmlns="" id="{6742B6C8-F524-5EF1-2232-6DA4C7003891}"/>
              </a:ext>
            </a:extLst>
          </p:cNvPr>
          <p:cNvSpPr/>
          <p:nvPr/>
        </p:nvSpPr>
        <p:spPr>
          <a:xfrm>
            <a:off x="8023779" y="2937847"/>
            <a:ext cx="444807" cy="369332"/>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err="1"/>
              <a:t>Qtrly</a:t>
            </a:r>
            <a:endParaRPr lang="en-US" sz="1000" dirty="0"/>
          </a:p>
          <a:p>
            <a:pPr algn="ctr"/>
            <a:r>
              <a:rPr lang="en-US" sz="1000" dirty="0"/>
              <a:t>Rep</a:t>
            </a:r>
          </a:p>
        </p:txBody>
      </p:sp>
    </p:spTree>
    <p:extLst>
      <p:ext uri="{BB962C8B-B14F-4D97-AF65-F5344CB8AC3E}">
        <p14:creationId xmlns:p14="http://schemas.microsoft.com/office/powerpoint/2010/main" val="2296602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5EDD0C-0A35-5210-4D47-FC64CEE4AA6A}"/>
              </a:ext>
            </a:extLst>
          </p:cNvPr>
          <p:cNvSpPr>
            <a:spLocks noGrp="1"/>
          </p:cNvSpPr>
          <p:nvPr>
            <p:ph type="title"/>
          </p:nvPr>
        </p:nvSpPr>
        <p:spPr/>
        <p:txBody>
          <a:bodyPr/>
          <a:lstStyle/>
          <a:p>
            <a:r>
              <a:rPr lang="en-US" dirty="0"/>
              <a:t>Post Short Range Calendar</a:t>
            </a:r>
          </a:p>
        </p:txBody>
      </p:sp>
      <p:graphicFrame>
        <p:nvGraphicFramePr>
          <p:cNvPr id="4" name="Content Placeholder 3">
            <a:extLst>
              <a:ext uri="{FF2B5EF4-FFF2-40B4-BE49-F238E27FC236}">
                <a16:creationId xmlns:a16="http://schemas.microsoft.com/office/drawing/2014/main" xmlns="" id="{B4FE9E65-BB81-A7C0-4EBB-13BA01EA9752}"/>
              </a:ext>
            </a:extLst>
          </p:cNvPr>
          <p:cNvGraphicFramePr>
            <a:graphicFrameLocks noGrp="1"/>
          </p:cNvGraphicFramePr>
          <p:nvPr>
            <p:ph idx="1"/>
            <p:extLst>
              <p:ext uri="{D42A27DB-BD31-4B8C-83A1-F6EECF244321}">
                <p14:modId xmlns:p14="http://schemas.microsoft.com/office/powerpoint/2010/main" val="479790746"/>
              </p:ext>
            </p:extLst>
          </p:nvPr>
        </p:nvGraphicFramePr>
        <p:xfrm>
          <a:off x="822325" y="2194560"/>
          <a:ext cx="7543795" cy="3860070"/>
        </p:xfrm>
        <a:graphic>
          <a:graphicData uri="http://schemas.openxmlformats.org/drawingml/2006/table">
            <a:tbl>
              <a:tblPr firstRow="1" bandRow="1">
                <a:tableStyleId>{5C22544A-7EE6-4342-B048-85BDC9FD1C3A}</a:tableStyleId>
              </a:tblPr>
              <a:tblGrid>
                <a:gridCol w="1077685">
                  <a:extLst>
                    <a:ext uri="{9D8B030D-6E8A-4147-A177-3AD203B41FA5}">
                      <a16:colId xmlns:a16="http://schemas.microsoft.com/office/drawing/2014/main" xmlns="" val="3136839009"/>
                    </a:ext>
                  </a:extLst>
                </a:gridCol>
                <a:gridCol w="1077685">
                  <a:extLst>
                    <a:ext uri="{9D8B030D-6E8A-4147-A177-3AD203B41FA5}">
                      <a16:colId xmlns:a16="http://schemas.microsoft.com/office/drawing/2014/main" xmlns="" val="2898773103"/>
                    </a:ext>
                  </a:extLst>
                </a:gridCol>
                <a:gridCol w="1077685">
                  <a:extLst>
                    <a:ext uri="{9D8B030D-6E8A-4147-A177-3AD203B41FA5}">
                      <a16:colId xmlns:a16="http://schemas.microsoft.com/office/drawing/2014/main" xmlns="" val="1206424060"/>
                    </a:ext>
                  </a:extLst>
                </a:gridCol>
                <a:gridCol w="1077685">
                  <a:extLst>
                    <a:ext uri="{9D8B030D-6E8A-4147-A177-3AD203B41FA5}">
                      <a16:colId xmlns:a16="http://schemas.microsoft.com/office/drawing/2014/main" xmlns="" val="1376663663"/>
                    </a:ext>
                  </a:extLst>
                </a:gridCol>
                <a:gridCol w="1077685">
                  <a:extLst>
                    <a:ext uri="{9D8B030D-6E8A-4147-A177-3AD203B41FA5}">
                      <a16:colId xmlns:a16="http://schemas.microsoft.com/office/drawing/2014/main" xmlns="" val="778912297"/>
                    </a:ext>
                  </a:extLst>
                </a:gridCol>
                <a:gridCol w="1077685">
                  <a:extLst>
                    <a:ext uri="{9D8B030D-6E8A-4147-A177-3AD203B41FA5}">
                      <a16:colId xmlns:a16="http://schemas.microsoft.com/office/drawing/2014/main" xmlns="" val="442924576"/>
                    </a:ext>
                  </a:extLst>
                </a:gridCol>
                <a:gridCol w="1077685">
                  <a:extLst>
                    <a:ext uri="{9D8B030D-6E8A-4147-A177-3AD203B41FA5}">
                      <a16:colId xmlns:a16="http://schemas.microsoft.com/office/drawing/2014/main" xmlns="" val="795775092"/>
                    </a:ext>
                  </a:extLst>
                </a:gridCol>
              </a:tblGrid>
              <a:tr h="643345">
                <a:tc>
                  <a:txBody>
                    <a:bodyPr/>
                    <a:lstStyle/>
                    <a:p>
                      <a:pPr algn="ctr"/>
                      <a:r>
                        <a:rPr lang="en-US" dirty="0"/>
                        <a:t>Sun</a:t>
                      </a:r>
                    </a:p>
                  </a:txBody>
                  <a:tcPr anchor="ctr"/>
                </a:tc>
                <a:tc>
                  <a:txBody>
                    <a:bodyPr/>
                    <a:lstStyle/>
                    <a:p>
                      <a:pPr algn="ctr"/>
                      <a:r>
                        <a:rPr lang="en-US" dirty="0"/>
                        <a:t>Mon</a:t>
                      </a:r>
                    </a:p>
                  </a:txBody>
                  <a:tcPr anchor="ctr"/>
                </a:tc>
                <a:tc>
                  <a:txBody>
                    <a:bodyPr/>
                    <a:lstStyle/>
                    <a:p>
                      <a:pPr algn="ctr"/>
                      <a:r>
                        <a:rPr lang="en-US" dirty="0"/>
                        <a:t>Tue</a:t>
                      </a:r>
                    </a:p>
                  </a:txBody>
                  <a:tcPr anchor="ctr"/>
                </a:tc>
                <a:tc>
                  <a:txBody>
                    <a:bodyPr/>
                    <a:lstStyle/>
                    <a:p>
                      <a:pPr algn="ctr"/>
                      <a:r>
                        <a:rPr lang="en-US" dirty="0"/>
                        <a:t>Wed</a:t>
                      </a:r>
                    </a:p>
                  </a:txBody>
                  <a:tcPr anchor="ctr"/>
                </a:tc>
                <a:tc>
                  <a:txBody>
                    <a:bodyPr/>
                    <a:lstStyle/>
                    <a:p>
                      <a:pPr algn="ctr"/>
                      <a:r>
                        <a:rPr lang="en-US" dirty="0"/>
                        <a:t>Thu</a:t>
                      </a:r>
                    </a:p>
                  </a:txBody>
                  <a:tcPr anchor="ctr"/>
                </a:tc>
                <a:tc>
                  <a:txBody>
                    <a:bodyPr/>
                    <a:lstStyle/>
                    <a:p>
                      <a:pPr algn="ctr"/>
                      <a:r>
                        <a:rPr lang="en-US" dirty="0"/>
                        <a:t>Fri</a:t>
                      </a:r>
                    </a:p>
                  </a:txBody>
                  <a:tcPr anchor="ctr"/>
                </a:tc>
                <a:tc>
                  <a:txBody>
                    <a:bodyPr/>
                    <a:lstStyle/>
                    <a:p>
                      <a:pPr algn="ctr"/>
                      <a:r>
                        <a:rPr lang="en-US" dirty="0"/>
                        <a:t>Sat</a:t>
                      </a:r>
                    </a:p>
                  </a:txBody>
                  <a:tcPr anchor="ctr"/>
                </a:tc>
                <a:extLst>
                  <a:ext uri="{0D108BD9-81ED-4DB2-BD59-A6C34878D82A}">
                    <a16:rowId xmlns:a16="http://schemas.microsoft.com/office/drawing/2014/main" xmlns="" val="3771540191"/>
                  </a:ext>
                </a:extLst>
              </a:tr>
              <a:tr h="643345">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1</a:t>
                      </a:r>
                    </a:p>
                  </a:txBody>
                  <a:tcPr/>
                </a:tc>
                <a:tc>
                  <a:txBody>
                    <a:bodyPr/>
                    <a:lstStyle/>
                    <a:p>
                      <a:r>
                        <a:rPr lang="en-US" dirty="0"/>
                        <a:t>2</a:t>
                      </a:r>
                    </a:p>
                  </a:txBody>
                  <a:tcPr/>
                </a:tc>
                <a:extLst>
                  <a:ext uri="{0D108BD9-81ED-4DB2-BD59-A6C34878D82A}">
                    <a16:rowId xmlns:a16="http://schemas.microsoft.com/office/drawing/2014/main" xmlns="" val="3097068158"/>
                  </a:ext>
                </a:extLst>
              </a:tr>
              <a:tr h="643345">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extLst>
                  <a:ext uri="{0D108BD9-81ED-4DB2-BD59-A6C34878D82A}">
                    <a16:rowId xmlns:a16="http://schemas.microsoft.com/office/drawing/2014/main" xmlns="" val="1832192516"/>
                  </a:ext>
                </a:extLst>
              </a:tr>
              <a:tr h="643345">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tc>
                  <a:txBody>
                    <a:bodyPr/>
                    <a:lstStyle/>
                    <a:p>
                      <a:r>
                        <a:rPr lang="en-US" dirty="0"/>
                        <a:t>16</a:t>
                      </a:r>
                    </a:p>
                  </a:txBody>
                  <a:tcPr/>
                </a:tc>
                <a:extLst>
                  <a:ext uri="{0D108BD9-81ED-4DB2-BD59-A6C34878D82A}">
                    <a16:rowId xmlns:a16="http://schemas.microsoft.com/office/drawing/2014/main" xmlns="" val="1160701953"/>
                  </a:ext>
                </a:extLst>
              </a:tr>
              <a:tr h="643345">
                <a:tc>
                  <a:txBody>
                    <a:bodyPr/>
                    <a:lstStyle/>
                    <a:p>
                      <a:r>
                        <a:rPr lang="en-US" dirty="0"/>
                        <a:t>17</a:t>
                      </a:r>
                    </a:p>
                  </a:txBody>
                  <a:tcPr/>
                </a:tc>
                <a:tc>
                  <a:txBody>
                    <a:bodyPr/>
                    <a:lstStyle/>
                    <a:p>
                      <a:r>
                        <a:rPr lang="en-US" dirty="0"/>
                        <a:t>18</a:t>
                      </a:r>
                    </a:p>
                  </a:txBody>
                  <a:tcPr/>
                </a:tc>
                <a:tc>
                  <a:txBody>
                    <a:bodyPr/>
                    <a:lstStyle/>
                    <a:p>
                      <a:r>
                        <a:rPr lang="en-US" dirty="0"/>
                        <a:t>19</a:t>
                      </a:r>
                    </a:p>
                  </a:txBody>
                  <a:tcPr/>
                </a:tc>
                <a:tc>
                  <a:txBody>
                    <a:bodyPr/>
                    <a:lstStyle/>
                    <a:p>
                      <a:r>
                        <a:rPr lang="en-US" dirty="0"/>
                        <a:t>20</a:t>
                      </a:r>
                    </a:p>
                  </a:txBody>
                  <a:tcPr/>
                </a:tc>
                <a:tc>
                  <a:txBody>
                    <a:bodyPr/>
                    <a:lstStyle/>
                    <a:p>
                      <a:r>
                        <a:rPr lang="en-US" dirty="0"/>
                        <a:t>21</a:t>
                      </a:r>
                    </a:p>
                  </a:txBody>
                  <a:tcPr/>
                </a:tc>
                <a:tc>
                  <a:txBody>
                    <a:bodyPr/>
                    <a:lstStyle/>
                    <a:p>
                      <a:r>
                        <a:rPr lang="en-US" dirty="0"/>
                        <a:t>22</a:t>
                      </a:r>
                    </a:p>
                  </a:txBody>
                  <a:tcPr/>
                </a:tc>
                <a:tc>
                  <a:txBody>
                    <a:bodyPr/>
                    <a:lstStyle/>
                    <a:p>
                      <a:r>
                        <a:rPr lang="en-US" dirty="0"/>
                        <a:t>23</a:t>
                      </a:r>
                    </a:p>
                  </a:txBody>
                  <a:tcPr/>
                </a:tc>
                <a:extLst>
                  <a:ext uri="{0D108BD9-81ED-4DB2-BD59-A6C34878D82A}">
                    <a16:rowId xmlns:a16="http://schemas.microsoft.com/office/drawing/2014/main" xmlns="" val="1194354340"/>
                  </a:ext>
                </a:extLst>
              </a:tr>
              <a:tr h="643345">
                <a:tc>
                  <a:txBody>
                    <a:bodyPr/>
                    <a:lstStyle/>
                    <a:p>
                      <a:r>
                        <a:rPr lang="en-US" dirty="0"/>
                        <a:t>24</a:t>
                      </a:r>
                    </a:p>
                  </a:txBody>
                  <a:tcPr/>
                </a:tc>
                <a:tc>
                  <a:txBody>
                    <a:bodyPr/>
                    <a:lstStyle/>
                    <a:p>
                      <a:r>
                        <a:rPr lang="en-US" dirty="0"/>
                        <a:t>25</a:t>
                      </a:r>
                    </a:p>
                  </a:txBody>
                  <a:tcPr/>
                </a:tc>
                <a:tc>
                  <a:txBody>
                    <a:bodyPr/>
                    <a:lstStyle/>
                    <a:p>
                      <a:r>
                        <a:rPr lang="en-US" dirty="0"/>
                        <a:t>26</a:t>
                      </a:r>
                    </a:p>
                  </a:txBody>
                  <a:tcPr/>
                </a:tc>
                <a:tc>
                  <a:txBody>
                    <a:bodyPr/>
                    <a:lstStyle/>
                    <a:p>
                      <a:r>
                        <a:rPr lang="en-US" dirty="0"/>
                        <a:t>27</a:t>
                      </a:r>
                    </a:p>
                  </a:txBody>
                  <a:tcPr/>
                </a:tc>
                <a:tc>
                  <a:txBody>
                    <a:bodyPr/>
                    <a:lstStyle/>
                    <a:p>
                      <a:r>
                        <a:rPr lang="en-US" dirty="0"/>
                        <a:t>28</a:t>
                      </a:r>
                    </a:p>
                  </a:txBody>
                  <a:tcPr/>
                </a:tc>
                <a:tc>
                  <a:txBody>
                    <a:bodyPr/>
                    <a:lstStyle/>
                    <a:p>
                      <a:r>
                        <a:rPr lang="en-US" dirty="0"/>
                        <a:t>29</a:t>
                      </a:r>
                    </a:p>
                  </a:txBody>
                  <a:tcPr/>
                </a:tc>
                <a:tc>
                  <a:txBody>
                    <a:bodyPr/>
                    <a:lstStyle/>
                    <a:p>
                      <a:r>
                        <a:rPr lang="en-US" dirty="0"/>
                        <a:t>30</a:t>
                      </a:r>
                    </a:p>
                  </a:txBody>
                  <a:tcPr/>
                </a:tc>
                <a:extLst>
                  <a:ext uri="{0D108BD9-81ED-4DB2-BD59-A6C34878D82A}">
                    <a16:rowId xmlns:a16="http://schemas.microsoft.com/office/drawing/2014/main" xmlns="" val="2236653742"/>
                  </a:ext>
                </a:extLst>
              </a:tr>
            </a:tbl>
          </a:graphicData>
        </a:graphic>
      </p:graphicFrame>
      <p:sp>
        <p:nvSpPr>
          <p:cNvPr id="5" name="TextBox 4">
            <a:extLst>
              <a:ext uri="{FF2B5EF4-FFF2-40B4-BE49-F238E27FC236}">
                <a16:creationId xmlns:a16="http://schemas.microsoft.com/office/drawing/2014/main" xmlns="" id="{6F385D17-7AA4-629F-A144-3552153B25A8}"/>
              </a:ext>
            </a:extLst>
          </p:cNvPr>
          <p:cNvSpPr txBox="1"/>
          <p:nvPr/>
        </p:nvSpPr>
        <p:spPr>
          <a:xfrm>
            <a:off x="3746906" y="1825228"/>
            <a:ext cx="1694631" cy="369332"/>
          </a:xfrm>
          <a:prstGeom prst="rect">
            <a:avLst/>
          </a:prstGeom>
          <a:noFill/>
        </p:spPr>
        <p:txBody>
          <a:bodyPr wrap="none" rtlCol="0">
            <a:spAutoFit/>
          </a:bodyPr>
          <a:lstStyle/>
          <a:p>
            <a:r>
              <a:rPr lang="en-US" b="1" dirty="0"/>
              <a:t>November 2024</a:t>
            </a:r>
          </a:p>
        </p:txBody>
      </p:sp>
      <p:sp>
        <p:nvSpPr>
          <p:cNvPr id="6" name="TextBox 5">
            <a:extLst>
              <a:ext uri="{FF2B5EF4-FFF2-40B4-BE49-F238E27FC236}">
                <a16:creationId xmlns:a16="http://schemas.microsoft.com/office/drawing/2014/main" xmlns="" id="{BA61454C-0BD6-150D-F787-7CACCCBB14DE}"/>
              </a:ext>
            </a:extLst>
          </p:cNvPr>
          <p:cNvSpPr txBox="1"/>
          <p:nvPr/>
        </p:nvSpPr>
        <p:spPr>
          <a:xfrm>
            <a:off x="3278637" y="3557715"/>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Tree>
    <p:extLst>
      <p:ext uri="{BB962C8B-B14F-4D97-AF65-F5344CB8AC3E}">
        <p14:creationId xmlns:p14="http://schemas.microsoft.com/office/powerpoint/2010/main" val="2349031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DE9D5-EAA9-5AAA-2844-2ECF6C069D0C}"/>
              </a:ext>
            </a:extLst>
          </p:cNvPr>
          <p:cNvSpPr>
            <a:spLocks noGrp="1"/>
          </p:cNvSpPr>
          <p:nvPr>
            <p:ph type="title"/>
          </p:nvPr>
        </p:nvSpPr>
        <p:spPr/>
        <p:txBody>
          <a:bodyPr/>
          <a:lstStyle/>
          <a:p>
            <a:r>
              <a:rPr lang="en-US" dirty="0"/>
              <a:t>Post Short Range Calendar</a:t>
            </a:r>
          </a:p>
        </p:txBody>
      </p:sp>
      <p:graphicFrame>
        <p:nvGraphicFramePr>
          <p:cNvPr id="4" name="Content Placeholder 3">
            <a:extLst>
              <a:ext uri="{FF2B5EF4-FFF2-40B4-BE49-F238E27FC236}">
                <a16:creationId xmlns:a16="http://schemas.microsoft.com/office/drawing/2014/main" xmlns="" id="{EA9D54F5-867D-C4CE-CBA8-F87CDEE64874}"/>
              </a:ext>
            </a:extLst>
          </p:cNvPr>
          <p:cNvGraphicFramePr>
            <a:graphicFrameLocks noGrp="1"/>
          </p:cNvGraphicFramePr>
          <p:nvPr>
            <p:ph idx="1"/>
            <p:extLst>
              <p:ext uri="{D42A27DB-BD31-4B8C-83A1-F6EECF244321}">
                <p14:modId xmlns:p14="http://schemas.microsoft.com/office/powerpoint/2010/main" val="3818693647"/>
              </p:ext>
            </p:extLst>
          </p:nvPr>
        </p:nvGraphicFramePr>
        <p:xfrm>
          <a:off x="822325" y="2194560"/>
          <a:ext cx="7543795" cy="3860070"/>
        </p:xfrm>
        <a:graphic>
          <a:graphicData uri="http://schemas.openxmlformats.org/drawingml/2006/table">
            <a:tbl>
              <a:tblPr firstRow="1" bandRow="1">
                <a:tableStyleId>{5C22544A-7EE6-4342-B048-85BDC9FD1C3A}</a:tableStyleId>
              </a:tblPr>
              <a:tblGrid>
                <a:gridCol w="1077685">
                  <a:extLst>
                    <a:ext uri="{9D8B030D-6E8A-4147-A177-3AD203B41FA5}">
                      <a16:colId xmlns:a16="http://schemas.microsoft.com/office/drawing/2014/main" xmlns="" val="3136839009"/>
                    </a:ext>
                  </a:extLst>
                </a:gridCol>
                <a:gridCol w="1077685">
                  <a:extLst>
                    <a:ext uri="{9D8B030D-6E8A-4147-A177-3AD203B41FA5}">
                      <a16:colId xmlns:a16="http://schemas.microsoft.com/office/drawing/2014/main" xmlns="" val="2898773103"/>
                    </a:ext>
                  </a:extLst>
                </a:gridCol>
                <a:gridCol w="1077685">
                  <a:extLst>
                    <a:ext uri="{9D8B030D-6E8A-4147-A177-3AD203B41FA5}">
                      <a16:colId xmlns:a16="http://schemas.microsoft.com/office/drawing/2014/main" xmlns="" val="1206424060"/>
                    </a:ext>
                  </a:extLst>
                </a:gridCol>
                <a:gridCol w="1077685">
                  <a:extLst>
                    <a:ext uri="{9D8B030D-6E8A-4147-A177-3AD203B41FA5}">
                      <a16:colId xmlns:a16="http://schemas.microsoft.com/office/drawing/2014/main" xmlns="" val="1376663663"/>
                    </a:ext>
                  </a:extLst>
                </a:gridCol>
                <a:gridCol w="1077685">
                  <a:extLst>
                    <a:ext uri="{9D8B030D-6E8A-4147-A177-3AD203B41FA5}">
                      <a16:colId xmlns:a16="http://schemas.microsoft.com/office/drawing/2014/main" xmlns="" val="778912297"/>
                    </a:ext>
                  </a:extLst>
                </a:gridCol>
                <a:gridCol w="1077685">
                  <a:extLst>
                    <a:ext uri="{9D8B030D-6E8A-4147-A177-3AD203B41FA5}">
                      <a16:colId xmlns:a16="http://schemas.microsoft.com/office/drawing/2014/main" xmlns="" val="442924576"/>
                    </a:ext>
                  </a:extLst>
                </a:gridCol>
                <a:gridCol w="1077685">
                  <a:extLst>
                    <a:ext uri="{9D8B030D-6E8A-4147-A177-3AD203B41FA5}">
                      <a16:colId xmlns:a16="http://schemas.microsoft.com/office/drawing/2014/main" xmlns="" val="795775092"/>
                    </a:ext>
                  </a:extLst>
                </a:gridCol>
              </a:tblGrid>
              <a:tr h="643345">
                <a:tc>
                  <a:txBody>
                    <a:bodyPr/>
                    <a:lstStyle/>
                    <a:p>
                      <a:pPr algn="ctr"/>
                      <a:r>
                        <a:rPr lang="en-US" dirty="0"/>
                        <a:t>Sun</a:t>
                      </a:r>
                    </a:p>
                  </a:txBody>
                  <a:tcPr anchor="ctr"/>
                </a:tc>
                <a:tc>
                  <a:txBody>
                    <a:bodyPr/>
                    <a:lstStyle/>
                    <a:p>
                      <a:pPr algn="ctr"/>
                      <a:r>
                        <a:rPr lang="en-US" dirty="0"/>
                        <a:t>Mon</a:t>
                      </a:r>
                    </a:p>
                  </a:txBody>
                  <a:tcPr anchor="ctr"/>
                </a:tc>
                <a:tc>
                  <a:txBody>
                    <a:bodyPr/>
                    <a:lstStyle/>
                    <a:p>
                      <a:pPr algn="ctr"/>
                      <a:r>
                        <a:rPr lang="en-US" dirty="0"/>
                        <a:t>Tue</a:t>
                      </a:r>
                    </a:p>
                  </a:txBody>
                  <a:tcPr anchor="ctr"/>
                </a:tc>
                <a:tc>
                  <a:txBody>
                    <a:bodyPr/>
                    <a:lstStyle/>
                    <a:p>
                      <a:pPr algn="ctr"/>
                      <a:r>
                        <a:rPr lang="en-US" dirty="0"/>
                        <a:t>Wed</a:t>
                      </a:r>
                    </a:p>
                  </a:txBody>
                  <a:tcPr anchor="ctr"/>
                </a:tc>
                <a:tc>
                  <a:txBody>
                    <a:bodyPr/>
                    <a:lstStyle/>
                    <a:p>
                      <a:pPr algn="ctr"/>
                      <a:r>
                        <a:rPr lang="en-US" dirty="0"/>
                        <a:t>Thu</a:t>
                      </a:r>
                    </a:p>
                  </a:txBody>
                  <a:tcPr anchor="ctr"/>
                </a:tc>
                <a:tc>
                  <a:txBody>
                    <a:bodyPr/>
                    <a:lstStyle/>
                    <a:p>
                      <a:pPr algn="ctr"/>
                      <a:r>
                        <a:rPr lang="en-US" dirty="0"/>
                        <a:t>Fri</a:t>
                      </a:r>
                    </a:p>
                  </a:txBody>
                  <a:tcPr anchor="ctr"/>
                </a:tc>
                <a:tc>
                  <a:txBody>
                    <a:bodyPr/>
                    <a:lstStyle/>
                    <a:p>
                      <a:pPr algn="ctr"/>
                      <a:r>
                        <a:rPr lang="en-US" dirty="0"/>
                        <a:t>Sat</a:t>
                      </a:r>
                    </a:p>
                  </a:txBody>
                  <a:tcPr anchor="ctr"/>
                </a:tc>
                <a:extLst>
                  <a:ext uri="{0D108BD9-81ED-4DB2-BD59-A6C34878D82A}">
                    <a16:rowId xmlns:a16="http://schemas.microsoft.com/office/drawing/2014/main" xmlns="" val="3771540191"/>
                  </a:ext>
                </a:extLst>
              </a:tr>
              <a:tr h="643345">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extLst>
                  <a:ext uri="{0D108BD9-81ED-4DB2-BD59-A6C34878D82A}">
                    <a16:rowId xmlns:a16="http://schemas.microsoft.com/office/drawing/2014/main" xmlns="" val="3097068158"/>
                  </a:ext>
                </a:extLst>
              </a:tr>
              <a:tr h="643345">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extLst>
                  <a:ext uri="{0D108BD9-81ED-4DB2-BD59-A6C34878D82A}">
                    <a16:rowId xmlns:a16="http://schemas.microsoft.com/office/drawing/2014/main" xmlns="" val="1832192516"/>
                  </a:ext>
                </a:extLst>
              </a:tr>
              <a:tr h="643345">
                <a:tc>
                  <a:txBody>
                    <a:bodyPr/>
                    <a:lstStyle/>
                    <a:p>
                      <a:r>
                        <a:rPr lang="en-US" dirty="0"/>
                        <a:t>15</a:t>
                      </a:r>
                    </a:p>
                  </a:txBody>
                  <a:tcPr/>
                </a:tc>
                <a:tc>
                  <a:txBody>
                    <a:bodyPr/>
                    <a:lstStyle/>
                    <a:p>
                      <a:r>
                        <a:rPr lang="en-US" dirty="0"/>
                        <a:t>16</a:t>
                      </a:r>
                    </a:p>
                  </a:txBody>
                  <a:tcPr/>
                </a:tc>
                <a:tc>
                  <a:txBody>
                    <a:bodyPr/>
                    <a:lstStyle/>
                    <a:p>
                      <a:r>
                        <a:rPr lang="en-US" dirty="0"/>
                        <a:t>17</a:t>
                      </a:r>
                    </a:p>
                  </a:txBody>
                  <a:tcPr/>
                </a:tc>
                <a:tc>
                  <a:txBody>
                    <a:bodyPr/>
                    <a:lstStyle/>
                    <a:p>
                      <a:r>
                        <a:rPr lang="en-US" dirty="0"/>
                        <a:t>18</a:t>
                      </a:r>
                    </a:p>
                  </a:txBody>
                  <a:tcPr/>
                </a:tc>
                <a:tc>
                  <a:txBody>
                    <a:bodyPr/>
                    <a:lstStyle/>
                    <a:p>
                      <a:r>
                        <a:rPr lang="en-US" dirty="0"/>
                        <a:t>19</a:t>
                      </a:r>
                    </a:p>
                  </a:txBody>
                  <a:tcPr/>
                </a:tc>
                <a:tc>
                  <a:txBody>
                    <a:bodyPr/>
                    <a:lstStyle/>
                    <a:p>
                      <a:r>
                        <a:rPr lang="en-US" dirty="0"/>
                        <a:t>20</a:t>
                      </a:r>
                    </a:p>
                  </a:txBody>
                  <a:tcPr/>
                </a:tc>
                <a:tc>
                  <a:txBody>
                    <a:bodyPr/>
                    <a:lstStyle/>
                    <a:p>
                      <a:r>
                        <a:rPr lang="en-US" dirty="0"/>
                        <a:t>21</a:t>
                      </a:r>
                    </a:p>
                  </a:txBody>
                  <a:tcPr/>
                </a:tc>
                <a:extLst>
                  <a:ext uri="{0D108BD9-81ED-4DB2-BD59-A6C34878D82A}">
                    <a16:rowId xmlns:a16="http://schemas.microsoft.com/office/drawing/2014/main" xmlns="" val="1160701953"/>
                  </a:ext>
                </a:extLst>
              </a:tr>
              <a:tr h="643345">
                <a:tc>
                  <a:txBody>
                    <a:bodyPr/>
                    <a:lstStyle/>
                    <a:p>
                      <a:r>
                        <a:rPr lang="en-US" dirty="0"/>
                        <a:t>22</a:t>
                      </a:r>
                    </a:p>
                  </a:txBody>
                  <a:tcPr/>
                </a:tc>
                <a:tc>
                  <a:txBody>
                    <a:bodyPr/>
                    <a:lstStyle/>
                    <a:p>
                      <a:r>
                        <a:rPr lang="en-US" dirty="0"/>
                        <a:t>23</a:t>
                      </a:r>
                    </a:p>
                  </a:txBody>
                  <a:tcPr/>
                </a:tc>
                <a:tc>
                  <a:txBody>
                    <a:bodyPr/>
                    <a:lstStyle/>
                    <a:p>
                      <a:r>
                        <a:rPr lang="en-US" dirty="0"/>
                        <a:t>24</a:t>
                      </a:r>
                    </a:p>
                  </a:txBody>
                  <a:tcPr/>
                </a:tc>
                <a:tc>
                  <a:txBody>
                    <a:bodyPr/>
                    <a:lstStyle/>
                    <a:p>
                      <a:r>
                        <a:rPr lang="en-US" dirty="0"/>
                        <a:t>25</a:t>
                      </a:r>
                    </a:p>
                  </a:txBody>
                  <a:tcPr/>
                </a:tc>
                <a:tc>
                  <a:txBody>
                    <a:bodyPr/>
                    <a:lstStyle/>
                    <a:p>
                      <a:r>
                        <a:rPr lang="en-US" dirty="0"/>
                        <a:t>26</a:t>
                      </a:r>
                    </a:p>
                  </a:txBody>
                  <a:tcPr/>
                </a:tc>
                <a:tc>
                  <a:txBody>
                    <a:bodyPr/>
                    <a:lstStyle/>
                    <a:p>
                      <a:r>
                        <a:rPr lang="en-US" dirty="0"/>
                        <a:t>27</a:t>
                      </a:r>
                    </a:p>
                  </a:txBody>
                  <a:tcPr/>
                </a:tc>
                <a:tc>
                  <a:txBody>
                    <a:bodyPr/>
                    <a:lstStyle/>
                    <a:p>
                      <a:r>
                        <a:rPr lang="en-US" dirty="0"/>
                        <a:t>28</a:t>
                      </a:r>
                    </a:p>
                  </a:txBody>
                  <a:tcPr/>
                </a:tc>
                <a:extLst>
                  <a:ext uri="{0D108BD9-81ED-4DB2-BD59-A6C34878D82A}">
                    <a16:rowId xmlns:a16="http://schemas.microsoft.com/office/drawing/2014/main" xmlns="" val="1194354340"/>
                  </a:ext>
                </a:extLst>
              </a:tr>
              <a:tr h="643345">
                <a:tc>
                  <a:txBody>
                    <a:bodyPr/>
                    <a:lstStyle/>
                    <a:p>
                      <a:r>
                        <a:rPr lang="en-US" dirty="0"/>
                        <a:t>29</a:t>
                      </a:r>
                    </a:p>
                  </a:txBody>
                  <a:tcPr/>
                </a:tc>
                <a:tc>
                  <a:txBody>
                    <a:bodyPr/>
                    <a:lstStyle/>
                    <a:p>
                      <a:r>
                        <a:rPr lang="en-US" dirty="0"/>
                        <a:t>30</a:t>
                      </a:r>
                    </a:p>
                  </a:txBody>
                  <a:tcPr/>
                </a:tc>
                <a:tc>
                  <a:txBody>
                    <a:bodyPr/>
                    <a:lstStyle/>
                    <a:p>
                      <a:r>
                        <a:rPr lang="en-US" dirty="0"/>
                        <a:t>31</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2236653742"/>
                  </a:ext>
                </a:extLst>
              </a:tr>
            </a:tbl>
          </a:graphicData>
        </a:graphic>
      </p:graphicFrame>
      <p:sp>
        <p:nvSpPr>
          <p:cNvPr id="5" name="TextBox 4">
            <a:extLst>
              <a:ext uri="{FF2B5EF4-FFF2-40B4-BE49-F238E27FC236}">
                <a16:creationId xmlns:a16="http://schemas.microsoft.com/office/drawing/2014/main" xmlns="" id="{4CB2E68C-B2F1-D799-B65F-238B64394EF0}"/>
              </a:ext>
            </a:extLst>
          </p:cNvPr>
          <p:cNvSpPr txBox="1"/>
          <p:nvPr/>
        </p:nvSpPr>
        <p:spPr>
          <a:xfrm>
            <a:off x="3746906" y="1825228"/>
            <a:ext cx="1686680" cy="369332"/>
          </a:xfrm>
          <a:prstGeom prst="rect">
            <a:avLst/>
          </a:prstGeom>
          <a:noFill/>
        </p:spPr>
        <p:txBody>
          <a:bodyPr wrap="none" rtlCol="0">
            <a:spAutoFit/>
          </a:bodyPr>
          <a:lstStyle/>
          <a:p>
            <a:r>
              <a:rPr lang="en-US" b="1" dirty="0"/>
              <a:t>December 2024</a:t>
            </a:r>
          </a:p>
        </p:txBody>
      </p:sp>
      <p:sp>
        <p:nvSpPr>
          <p:cNvPr id="6" name="TextBox 5">
            <a:extLst>
              <a:ext uri="{FF2B5EF4-FFF2-40B4-BE49-F238E27FC236}">
                <a16:creationId xmlns:a16="http://schemas.microsoft.com/office/drawing/2014/main" xmlns="" id="{EFE7C228-AA73-E8DC-8233-840E5355607E}"/>
              </a:ext>
            </a:extLst>
          </p:cNvPr>
          <p:cNvSpPr txBox="1"/>
          <p:nvPr/>
        </p:nvSpPr>
        <p:spPr>
          <a:xfrm>
            <a:off x="3297687" y="2938590"/>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Tree>
    <p:extLst>
      <p:ext uri="{BB962C8B-B14F-4D97-AF65-F5344CB8AC3E}">
        <p14:creationId xmlns:p14="http://schemas.microsoft.com/office/powerpoint/2010/main" val="543148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E37456-20B5-3CD9-F4DE-6B5C6E59737F}"/>
              </a:ext>
            </a:extLst>
          </p:cNvPr>
          <p:cNvSpPr>
            <a:spLocks noGrp="1"/>
          </p:cNvSpPr>
          <p:nvPr>
            <p:ph type="title"/>
          </p:nvPr>
        </p:nvSpPr>
        <p:spPr/>
        <p:txBody>
          <a:bodyPr/>
          <a:lstStyle/>
          <a:p>
            <a:r>
              <a:rPr lang="en-US" dirty="0"/>
              <a:t>Post Short Range Calendar</a:t>
            </a:r>
          </a:p>
        </p:txBody>
      </p:sp>
      <p:graphicFrame>
        <p:nvGraphicFramePr>
          <p:cNvPr id="4" name="Content Placeholder 3">
            <a:extLst>
              <a:ext uri="{FF2B5EF4-FFF2-40B4-BE49-F238E27FC236}">
                <a16:creationId xmlns:a16="http://schemas.microsoft.com/office/drawing/2014/main" xmlns="" id="{28F78BB5-FA1E-B776-24D1-F4ACA0A0D4BD}"/>
              </a:ext>
            </a:extLst>
          </p:cNvPr>
          <p:cNvGraphicFramePr>
            <a:graphicFrameLocks/>
          </p:cNvGraphicFramePr>
          <p:nvPr>
            <p:extLst>
              <p:ext uri="{D42A27DB-BD31-4B8C-83A1-F6EECF244321}">
                <p14:modId xmlns:p14="http://schemas.microsoft.com/office/powerpoint/2010/main" val="1700632175"/>
              </p:ext>
            </p:extLst>
          </p:nvPr>
        </p:nvGraphicFramePr>
        <p:xfrm>
          <a:off x="822325" y="2194560"/>
          <a:ext cx="7543795" cy="3860070"/>
        </p:xfrm>
        <a:graphic>
          <a:graphicData uri="http://schemas.openxmlformats.org/drawingml/2006/table">
            <a:tbl>
              <a:tblPr firstRow="1" bandRow="1">
                <a:tableStyleId>{5C22544A-7EE6-4342-B048-85BDC9FD1C3A}</a:tableStyleId>
              </a:tblPr>
              <a:tblGrid>
                <a:gridCol w="1077685">
                  <a:extLst>
                    <a:ext uri="{9D8B030D-6E8A-4147-A177-3AD203B41FA5}">
                      <a16:colId xmlns:a16="http://schemas.microsoft.com/office/drawing/2014/main" xmlns="" val="3136839009"/>
                    </a:ext>
                  </a:extLst>
                </a:gridCol>
                <a:gridCol w="1077685">
                  <a:extLst>
                    <a:ext uri="{9D8B030D-6E8A-4147-A177-3AD203B41FA5}">
                      <a16:colId xmlns:a16="http://schemas.microsoft.com/office/drawing/2014/main" xmlns="" val="2898773103"/>
                    </a:ext>
                  </a:extLst>
                </a:gridCol>
                <a:gridCol w="1077685">
                  <a:extLst>
                    <a:ext uri="{9D8B030D-6E8A-4147-A177-3AD203B41FA5}">
                      <a16:colId xmlns:a16="http://schemas.microsoft.com/office/drawing/2014/main" xmlns="" val="1206424060"/>
                    </a:ext>
                  </a:extLst>
                </a:gridCol>
                <a:gridCol w="1077685">
                  <a:extLst>
                    <a:ext uri="{9D8B030D-6E8A-4147-A177-3AD203B41FA5}">
                      <a16:colId xmlns:a16="http://schemas.microsoft.com/office/drawing/2014/main" xmlns="" val="1376663663"/>
                    </a:ext>
                  </a:extLst>
                </a:gridCol>
                <a:gridCol w="1077685">
                  <a:extLst>
                    <a:ext uri="{9D8B030D-6E8A-4147-A177-3AD203B41FA5}">
                      <a16:colId xmlns:a16="http://schemas.microsoft.com/office/drawing/2014/main" xmlns="" val="778912297"/>
                    </a:ext>
                  </a:extLst>
                </a:gridCol>
                <a:gridCol w="1077685">
                  <a:extLst>
                    <a:ext uri="{9D8B030D-6E8A-4147-A177-3AD203B41FA5}">
                      <a16:colId xmlns:a16="http://schemas.microsoft.com/office/drawing/2014/main" xmlns="" val="442924576"/>
                    </a:ext>
                  </a:extLst>
                </a:gridCol>
                <a:gridCol w="1077685">
                  <a:extLst>
                    <a:ext uri="{9D8B030D-6E8A-4147-A177-3AD203B41FA5}">
                      <a16:colId xmlns:a16="http://schemas.microsoft.com/office/drawing/2014/main" xmlns="" val="795775092"/>
                    </a:ext>
                  </a:extLst>
                </a:gridCol>
              </a:tblGrid>
              <a:tr h="643345">
                <a:tc>
                  <a:txBody>
                    <a:bodyPr/>
                    <a:lstStyle/>
                    <a:p>
                      <a:pPr algn="ctr"/>
                      <a:r>
                        <a:rPr lang="en-US" dirty="0"/>
                        <a:t>Sun</a:t>
                      </a:r>
                    </a:p>
                  </a:txBody>
                  <a:tcPr anchor="ctr"/>
                </a:tc>
                <a:tc>
                  <a:txBody>
                    <a:bodyPr/>
                    <a:lstStyle/>
                    <a:p>
                      <a:pPr algn="ctr"/>
                      <a:r>
                        <a:rPr lang="en-US" dirty="0"/>
                        <a:t>Mon</a:t>
                      </a:r>
                    </a:p>
                  </a:txBody>
                  <a:tcPr anchor="ctr"/>
                </a:tc>
                <a:tc>
                  <a:txBody>
                    <a:bodyPr/>
                    <a:lstStyle/>
                    <a:p>
                      <a:pPr algn="ctr"/>
                      <a:r>
                        <a:rPr lang="en-US" dirty="0"/>
                        <a:t>Tue</a:t>
                      </a:r>
                    </a:p>
                  </a:txBody>
                  <a:tcPr anchor="ctr"/>
                </a:tc>
                <a:tc>
                  <a:txBody>
                    <a:bodyPr/>
                    <a:lstStyle/>
                    <a:p>
                      <a:pPr algn="ctr"/>
                      <a:r>
                        <a:rPr lang="en-US" dirty="0"/>
                        <a:t>Wed</a:t>
                      </a:r>
                    </a:p>
                  </a:txBody>
                  <a:tcPr anchor="ctr"/>
                </a:tc>
                <a:tc>
                  <a:txBody>
                    <a:bodyPr/>
                    <a:lstStyle/>
                    <a:p>
                      <a:pPr algn="ctr"/>
                      <a:r>
                        <a:rPr lang="en-US" dirty="0"/>
                        <a:t>Thu</a:t>
                      </a:r>
                    </a:p>
                  </a:txBody>
                  <a:tcPr anchor="ctr"/>
                </a:tc>
                <a:tc>
                  <a:txBody>
                    <a:bodyPr/>
                    <a:lstStyle/>
                    <a:p>
                      <a:pPr algn="ctr"/>
                      <a:r>
                        <a:rPr lang="en-US" dirty="0"/>
                        <a:t>Fri</a:t>
                      </a:r>
                    </a:p>
                  </a:txBody>
                  <a:tcPr anchor="ctr"/>
                </a:tc>
                <a:tc>
                  <a:txBody>
                    <a:bodyPr/>
                    <a:lstStyle/>
                    <a:p>
                      <a:pPr algn="ctr"/>
                      <a:r>
                        <a:rPr lang="en-US" dirty="0"/>
                        <a:t>Sat</a:t>
                      </a:r>
                    </a:p>
                  </a:txBody>
                  <a:tcPr anchor="ctr"/>
                </a:tc>
                <a:extLst>
                  <a:ext uri="{0D108BD9-81ED-4DB2-BD59-A6C34878D82A}">
                    <a16:rowId xmlns:a16="http://schemas.microsoft.com/office/drawing/2014/main" xmlns="" val="3771540191"/>
                  </a:ext>
                </a:extLst>
              </a:tr>
              <a:tr h="643345">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extLst>
                  <a:ext uri="{0D108BD9-81ED-4DB2-BD59-A6C34878D82A}">
                    <a16:rowId xmlns:a16="http://schemas.microsoft.com/office/drawing/2014/main" xmlns="" val="3097068158"/>
                  </a:ext>
                </a:extLst>
              </a:tr>
              <a:tr h="643345">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extLst>
                  <a:ext uri="{0D108BD9-81ED-4DB2-BD59-A6C34878D82A}">
                    <a16:rowId xmlns:a16="http://schemas.microsoft.com/office/drawing/2014/main" xmlns="" val="1832192516"/>
                  </a:ext>
                </a:extLst>
              </a:tr>
              <a:tr h="643345">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tc>
                  <a:txBody>
                    <a:bodyPr/>
                    <a:lstStyle/>
                    <a:p>
                      <a:r>
                        <a:rPr lang="en-US" dirty="0"/>
                        <a:t>16</a:t>
                      </a:r>
                    </a:p>
                  </a:txBody>
                  <a:tcPr/>
                </a:tc>
                <a:tc>
                  <a:txBody>
                    <a:bodyPr/>
                    <a:lstStyle/>
                    <a:p>
                      <a:r>
                        <a:rPr lang="en-US" dirty="0"/>
                        <a:t>17</a:t>
                      </a:r>
                    </a:p>
                  </a:txBody>
                  <a:tcPr/>
                </a:tc>
                <a:tc>
                  <a:txBody>
                    <a:bodyPr/>
                    <a:lstStyle/>
                    <a:p>
                      <a:r>
                        <a:rPr lang="en-US" dirty="0"/>
                        <a:t>18</a:t>
                      </a:r>
                    </a:p>
                  </a:txBody>
                  <a:tcPr/>
                </a:tc>
                <a:extLst>
                  <a:ext uri="{0D108BD9-81ED-4DB2-BD59-A6C34878D82A}">
                    <a16:rowId xmlns:a16="http://schemas.microsoft.com/office/drawing/2014/main" xmlns="" val="1160701953"/>
                  </a:ext>
                </a:extLst>
              </a:tr>
              <a:tr h="643345">
                <a:tc>
                  <a:txBody>
                    <a:bodyPr/>
                    <a:lstStyle/>
                    <a:p>
                      <a:r>
                        <a:rPr lang="en-US" dirty="0"/>
                        <a:t>19</a:t>
                      </a:r>
                    </a:p>
                  </a:txBody>
                  <a:tcPr/>
                </a:tc>
                <a:tc>
                  <a:txBody>
                    <a:bodyPr/>
                    <a:lstStyle/>
                    <a:p>
                      <a:r>
                        <a:rPr lang="en-US" dirty="0"/>
                        <a:t>20</a:t>
                      </a:r>
                    </a:p>
                  </a:txBody>
                  <a:tcPr/>
                </a:tc>
                <a:tc>
                  <a:txBody>
                    <a:bodyPr/>
                    <a:lstStyle/>
                    <a:p>
                      <a:r>
                        <a:rPr lang="en-US" dirty="0"/>
                        <a:t>21</a:t>
                      </a:r>
                    </a:p>
                  </a:txBody>
                  <a:tcPr/>
                </a:tc>
                <a:tc>
                  <a:txBody>
                    <a:bodyPr/>
                    <a:lstStyle/>
                    <a:p>
                      <a:r>
                        <a:rPr lang="en-US" dirty="0"/>
                        <a:t>22</a:t>
                      </a:r>
                    </a:p>
                  </a:txBody>
                  <a:tcPr/>
                </a:tc>
                <a:tc>
                  <a:txBody>
                    <a:bodyPr/>
                    <a:lstStyle/>
                    <a:p>
                      <a:r>
                        <a:rPr lang="en-US" dirty="0"/>
                        <a:t>23</a:t>
                      </a:r>
                    </a:p>
                  </a:txBody>
                  <a:tcPr/>
                </a:tc>
                <a:tc>
                  <a:txBody>
                    <a:bodyPr/>
                    <a:lstStyle/>
                    <a:p>
                      <a:r>
                        <a:rPr lang="en-US" dirty="0"/>
                        <a:t>24</a:t>
                      </a:r>
                    </a:p>
                  </a:txBody>
                  <a:tcPr/>
                </a:tc>
                <a:tc>
                  <a:txBody>
                    <a:bodyPr/>
                    <a:lstStyle/>
                    <a:p>
                      <a:r>
                        <a:rPr lang="en-US" dirty="0"/>
                        <a:t>25</a:t>
                      </a:r>
                    </a:p>
                  </a:txBody>
                  <a:tcPr/>
                </a:tc>
                <a:extLst>
                  <a:ext uri="{0D108BD9-81ED-4DB2-BD59-A6C34878D82A}">
                    <a16:rowId xmlns:a16="http://schemas.microsoft.com/office/drawing/2014/main" xmlns="" val="1194354340"/>
                  </a:ext>
                </a:extLst>
              </a:tr>
              <a:tr h="643345">
                <a:tc>
                  <a:txBody>
                    <a:bodyPr/>
                    <a:lstStyle/>
                    <a:p>
                      <a:r>
                        <a:rPr lang="en-US" dirty="0"/>
                        <a:t>26</a:t>
                      </a:r>
                    </a:p>
                  </a:txBody>
                  <a:tcPr/>
                </a:tc>
                <a:tc>
                  <a:txBody>
                    <a:bodyPr/>
                    <a:lstStyle/>
                    <a:p>
                      <a:r>
                        <a:rPr lang="en-US" dirty="0"/>
                        <a:t>27</a:t>
                      </a:r>
                    </a:p>
                  </a:txBody>
                  <a:tcPr/>
                </a:tc>
                <a:tc>
                  <a:txBody>
                    <a:bodyPr/>
                    <a:lstStyle/>
                    <a:p>
                      <a:r>
                        <a:rPr lang="en-US" dirty="0"/>
                        <a:t>28</a:t>
                      </a:r>
                    </a:p>
                  </a:txBody>
                  <a:tcPr/>
                </a:tc>
                <a:tc>
                  <a:txBody>
                    <a:bodyPr/>
                    <a:lstStyle/>
                    <a:p>
                      <a:r>
                        <a:rPr lang="en-US" dirty="0"/>
                        <a:t>29</a:t>
                      </a:r>
                    </a:p>
                  </a:txBody>
                  <a:tcPr/>
                </a:tc>
                <a:tc>
                  <a:txBody>
                    <a:bodyPr/>
                    <a:lstStyle/>
                    <a:p>
                      <a:r>
                        <a:rPr lang="en-US" dirty="0"/>
                        <a:t>30</a:t>
                      </a:r>
                    </a:p>
                  </a:txBody>
                  <a:tcPr/>
                </a:tc>
                <a:tc>
                  <a:txBody>
                    <a:bodyPr/>
                    <a:lstStyle/>
                    <a:p>
                      <a:r>
                        <a:rPr lang="en-US" dirty="0"/>
                        <a:t>31</a:t>
                      </a:r>
                    </a:p>
                  </a:txBody>
                  <a:tcPr/>
                </a:tc>
                <a:tc>
                  <a:txBody>
                    <a:bodyPr/>
                    <a:lstStyle/>
                    <a:p>
                      <a:endParaRPr lang="en-US" dirty="0"/>
                    </a:p>
                  </a:txBody>
                  <a:tcPr/>
                </a:tc>
                <a:extLst>
                  <a:ext uri="{0D108BD9-81ED-4DB2-BD59-A6C34878D82A}">
                    <a16:rowId xmlns:a16="http://schemas.microsoft.com/office/drawing/2014/main" xmlns="" val="2236653742"/>
                  </a:ext>
                </a:extLst>
              </a:tr>
            </a:tbl>
          </a:graphicData>
        </a:graphic>
      </p:graphicFrame>
      <p:sp>
        <p:nvSpPr>
          <p:cNvPr id="5" name="TextBox 4">
            <a:extLst>
              <a:ext uri="{FF2B5EF4-FFF2-40B4-BE49-F238E27FC236}">
                <a16:creationId xmlns:a16="http://schemas.microsoft.com/office/drawing/2014/main" xmlns="" id="{9ECDED51-395D-C163-50B8-73343E8992FF}"/>
              </a:ext>
            </a:extLst>
          </p:cNvPr>
          <p:cNvSpPr txBox="1"/>
          <p:nvPr/>
        </p:nvSpPr>
        <p:spPr>
          <a:xfrm>
            <a:off x="3746906" y="1825228"/>
            <a:ext cx="1448858" cy="369332"/>
          </a:xfrm>
          <a:prstGeom prst="rect">
            <a:avLst/>
          </a:prstGeom>
          <a:noFill/>
        </p:spPr>
        <p:txBody>
          <a:bodyPr wrap="none" rtlCol="0">
            <a:spAutoFit/>
          </a:bodyPr>
          <a:lstStyle/>
          <a:p>
            <a:r>
              <a:rPr lang="en-US" b="1" dirty="0"/>
              <a:t>January 2025</a:t>
            </a:r>
          </a:p>
        </p:txBody>
      </p:sp>
      <p:sp>
        <p:nvSpPr>
          <p:cNvPr id="6" name="TextBox 5">
            <a:extLst>
              <a:ext uri="{FF2B5EF4-FFF2-40B4-BE49-F238E27FC236}">
                <a16:creationId xmlns:a16="http://schemas.microsoft.com/office/drawing/2014/main" xmlns="" id="{7D91E478-91B8-CDA5-3F65-D180E4F046A8}"/>
              </a:ext>
            </a:extLst>
          </p:cNvPr>
          <p:cNvSpPr txBox="1"/>
          <p:nvPr/>
        </p:nvSpPr>
        <p:spPr>
          <a:xfrm>
            <a:off x="3373887" y="3529140"/>
            <a:ext cx="290088" cy="391886"/>
          </a:xfrm>
          <a:prstGeom prst="rect">
            <a:avLst/>
          </a:prstGeom>
          <a:solidFill>
            <a:srgbClr val="00B0F0"/>
          </a:solidFill>
          <a:ln>
            <a:solidFill>
              <a:schemeClr val="tx1"/>
            </a:solidFill>
          </a:ln>
        </p:spPr>
        <p:txBody>
          <a:bodyPr wrap="none" rtlCol="0">
            <a:noAutofit/>
          </a:bodyPr>
          <a:lstStyle/>
          <a:p>
            <a:pPr algn="ctr"/>
            <a:r>
              <a:rPr lang="en-US" sz="1000" dirty="0"/>
              <a:t>Mo </a:t>
            </a:r>
          </a:p>
          <a:p>
            <a:pPr algn="ctr"/>
            <a:r>
              <a:rPr lang="en-US" sz="1000" dirty="0"/>
              <a:t>Mtg</a:t>
            </a:r>
          </a:p>
        </p:txBody>
      </p:sp>
    </p:spTree>
    <p:extLst>
      <p:ext uri="{BB962C8B-B14F-4D97-AF65-F5344CB8AC3E}">
        <p14:creationId xmlns:p14="http://schemas.microsoft.com/office/powerpoint/2010/main" val="304611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A8387F2C-1A97-C5DA-AC52-A1EB58BE1A80}"/>
              </a:ext>
            </a:extLst>
          </p:cNvPr>
          <p:cNvSpPr txBox="1"/>
          <p:nvPr/>
        </p:nvSpPr>
        <p:spPr>
          <a:xfrm>
            <a:off x="2119469" y="3044279"/>
            <a:ext cx="4905061" cy="769441"/>
          </a:xfrm>
          <a:prstGeom prst="rect">
            <a:avLst/>
          </a:prstGeom>
          <a:noFill/>
        </p:spPr>
        <p:txBody>
          <a:bodyPr wrap="none" rtlCol="0">
            <a:spAutoFit/>
          </a:bodyPr>
          <a:lstStyle/>
          <a:p>
            <a:r>
              <a:rPr lang="en-US" sz="4400" dirty="0"/>
              <a:t>Comments/Dialogue</a:t>
            </a:r>
          </a:p>
        </p:txBody>
      </p:sp>
    </p:spTree>
    <p:extLst>
      <p:ext uri="{BB962C8B-B14F-4D97-AF65-F5344CB8AC3E}">
        <p14:creationId xmlns:p14="http://schemas.microsoft.com/office/powerpoint/2010/main" val="308506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92F8AE-C5A7-1331-D618-08FFFB3C4F1E}"/>
              </a:ext>
            </a:extLst>
          </p:cNvPr>
          <p:cNvSpPr>
            <a:spLocks noGrp="1"/>
          </p:cNvSpPr>
          <p:nvPr>
            <p:ph type="title"/>
          </p:nvPr>
        </p:nvSpPr>
        <p:spPr/>
        <p:txBody>
          <a:bodyPr/>
          <a:lstStyle/>
          <a:p>
            <a:r>
              <a:rPr lang="en-US" dirty="0"/>
              <a:t>Brief History of the VFW</a:t>
            </a:r>
          </a:p>
        </p:txBody>
      </p:sp>
      <p:sp>
        <p:nvSpPr>
          <p:cNvPr id="3" name="Content Placeholder 2">
            <a:extLst>
              <a:ext uri="{FF2B5EF4-FFF2-40B4-BE49-F238E27FC236}">
                <a16:creationId xmlns:a16="http://schemas.microsoft.com/office/drawing/2014/main" xmlns="" id="{992EF988-E13E-62BA-AA76-C1A849EBAE1F}"/>
              </a:ext>
            </a:extLst>
          </p:cNvPr>
          <p:cNvSpPr>
            <a:spLocks noGrp="1"/>
          </p:cNvSpPr>
          <p:nvPr>
            <p:ph idx="1"/>
          </p:nvPr>
        </p:nvSpPr>
        <p:spPr>
          <a:xfrm>
            <a:off x="438150" y="1845734"/>
            <a:ext cx="8343899" cy="4402666"/>
          </a:xfrm>
        </p:spPr>
        <p:txBody>
          <a:bodyPr>
            <a:normAutofit fontScale="85000" lnSpcReduction="20000"/>
          </a:bodyPr>
          <a:lstStyle/>
          <a:p>
            <a:pPr algn="l"/>
            <a:r>
              <a:rPr lang="en-US" sz="1600" b="0" i="0" dirty="0">
                <a:solidFill>
                  <a:srgbClr val="333333"/>
                </a:solidFill>
                <a:effectLst/>
              </a:rPr>
              <a:t>The Veterans of Foreign Wars of the United States is a nonprofit veterans service organization comprised of eligible veterans and military service members from the active, guard and reserve forces.</a:t>
            </a:r>
          </a:p>
          <a:p>
            <a:pPr algn="l"/>
            <a:r>
              <a:rPr lang="en-US" sz="1600" b="0" i="0" dirty="0">
                <a:solidFill>
                  <a:srgbClr val="333333"/>
                </a:solidFill>
                <a:effectLst/>
              </a:rPr>
              <a:t>We trace our roots back to 1899 when veterans of the Spanish-American War (1898) and the Philippine Insurrection (1899-1902) founded local organizations to secure rights and benefits for their service. Many arrived home wounded or sick. There was no medical care or veterans' pension for them, and they were left to care for themselves. </a:t>
            </a:r>
          </a:p>
          <a:p>
            <a:pPr algn="l"/>
            <a:r>
              <a:rPr lang="en-US" sz="1600" b="0" i="0" dirty="0">
                <a:solidFill>
                  <a:srgbClr val="333333"/>
                </a:solidFill>
                <a:effectLst/>
              </a:rPr>
              <a:t>In their misery, some of these veterans banded together and formed organizations that would eventually band together and become known as the Veterans of Foreign Wars of the United States. After chapters were formed in Ohio, Colorado and Pennsylvania, the movement quickly gained momentum. Today, membership stands at more than 1.4 million members of the VFW and its Auxiliary.</a:t>
            </a:r>
          </a:p>
          <a:p>
            <a:pPr algn="l"/>
            <a:r>
              <a:rPr lang="en-US" sz="1600" b="0" i="0" dirty="0">
                <a:solidFill>
                  <a:srgbClr val="333333"/>
                </a:solidFill>
                <a:effectLst/>
              </a:rPr>
              <a:t>Our voice was instrumental in establishing the Veterans Administration, development of the national cemetery system, in the fight for compensation for Vietnam vets exposed to Agent Orange and for veterans diagnosed with Gulf War Syndrome. In 2008, we won a long-fought victory with the passing of a GI Bill for the 21st Century, giving expanded educational benefits to America's active duty service members, and members of the guard and reserves, fighting in Iraq and Afghanistan. We were the driving force behind the Veterans Access and Accountability Act of 2014, and continually fight for improved VA medical centers services for women veterans. The VFW's legislative advocacy efforts were also the driving force behind the passage of the 2019 Blue Water Navy Veteran Act, and the passage of the 2022 Honoring Our PACT Act, which the VFW considers one of the most significant pieces of veterans legislation in history.</a:t>
            </a:r>
          </a:p>
          <a:p>
            <a:pPr algn="l"/>
            <a:r>
              <a:rPr lang="en-US" sz="1600" b="0" i="0" dirty="0">
                <a:solidFill>
                  <a:srgbClr val="333333"/>
                </a:solidFill>
                <a:effectLst/>
              </a:rPr>
              <a:t>Besides helping fund the creation of the Vietnam, Korean War, World War II and Women in Military Service memorials, in 2005 the VFW became the first veterans' organization to contribute to building the new Disabled Veterans for Life Memorial, which opened in November 2010. And in 2015, we became the first supporter of the Desert Storm and Desert Shield Memorial which broke ground in July of 2022. </a:t>
            </a:r>
          </a:p>
          <a:p>
            <a:endParaRPr lang="en-US" sz="1600" dirty="0"/>
          </a:p>
        </p:txBody>
      </p:sp>
    </p:spTree>
    <p:extLst>
      <p:ext uri="{BB962C8B-B14F-4D97-AF65-F5344CB8AC3E}">
        <p14:creationId xmlns:p14="http://schemas.microsoft.com/office/powerpoint/2010/main" val="3114992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3B98E7-CD61-63E1-8F3A-817CBA2DCE37}"/>
              </a:ext>
            </a:extLst>
          </p:cNvPr>
          <p:cNvSpPr>
            <a:spLocks noGrp="1"/>
          </p:cNvSpPr>
          <p:nvPr>
            <p:ph type="title"/>
          </p:nvPr>
        </p:nvSpPr>
        <p:spPr/>
        <p:txBody>
          <a:bodyPr/>
          <a:lstStyle/>
          <a:p>
            <a:r>
              <a:rPr lang="en-US" dirty="0"/>
              <a:t>Post Mission</a:t>
            </a:r>
          </a:p>
        </p:txBody>
      </p:sp>
      <p:sp>
        <p:nvSpPr>
          <p:cNvPr id="3" name="Content Placeholder 2">
            <a:extLst>
              <a:ext uri="{FF2B5EF4-FFF2-40B4-BE49-F238E27FC236}">
                <a16:creationId xmlns:a16="http://schemas.microsoft.com/office/drawing/2014/main" xmlns="" id="{AF74023A-C76A-3FC1-A876-AEA45FEB3992}"/>
              </a:ext>
            </a:extLst>
          </p:cNvPr>
          <p:cNvSpPr>
            <a:spLocks noGrp="1"/>
          </p:cNvSpPr>
          <p:nvPr>
            <p:ph idx="1"/>
          </p:nvPr>
        </p:nvSpPr>
        <p:spPr/>
        <p:txBody>
          <a:bodyPr/>
          <a:lstStyle/>
          <a:p>
            <a:r>
              <a:rPr lang="en-US" b="0" i="1" dirty="0">
                <a:solidFill>
                  <a:srgbClr val="333333"/>
                </a:solidFill>
                <a:effectLst/>
                <a:latin typeface="ptserif"/>
              </a:rPr>
              <a:t>To foster camaraderie among United States veterans of overseas conflicts. To advocate for and serve all veterans, the military and our communities. </a:t>
            </a:r>
            <a:endParaRPr lang="en-US" dirty="0"/>
          </a:p>
        </p:txBody>
      </p:sp>
    </p:spTree>
    <p:extLst>
      <p:ext uri="{BB962C8B-B14F-4D97-AF65-F5344CB8AC3E}">
        <p14:creationId xmlns:p14="http://schemas.microsoft.com/office/powerpoint/2010/main" val="417186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1F967F-B3B8-72B9-BD68-9744550721F2}"/>
              </a:ext>
            </a:extLst>
          </p:cNvPr>
          <p:cNvSpPr>
            <a:spLocks noGrp="1"/>
          </p:cNvSpPr>
          <p:nvPr>
            <p:ph type="title"/>
          </p:nvPr>
        </p:nvSpPr>
        <p:spPr/>
        <p:txBody>
          <a:bodyPr/>
          <a:lstStyle/>
          <a:p>
            <a:r>
              <a:rPr lang="en-US" dirty="0"/>
              <a:t>Post Vision</a:t>
            </a:r>
          </a:p>
        </p:txBody>
      </p:sp>
      <p:sp>
        <p:nvSpPr>
          <p:cNvPr id="3" name="Content Placeholder 2">
            <a:extLst>
              <a:ext uri="{FF2B5EF4-FFF2-40B4-BE49-F238E27FC236}">
                <a16:creationId xmlns:a16="http://schemas.microsoft.com/office/drawing/2014/main" xmlns="" id="{57A54713-94FE-5D4B-47C7-32998A2F4D35}"/>
              </a:ext>
            </a:extLst>
          </p:cNvPr>
          <p:cNvSpPr>
            <a:spLocks noGrp="1"/>
          </p:cNvSpPr>
          <p:nvPr>
            <p:ph idx="1"/>
          </p:nvPr>
        </p:nvSpPr>
        <p:spPr/>
        <p:txBody>
          <a:bodyPr/>
          <a:lstStyle/>
          <a:p>
            <a:r>
              <a:rPr lang="en-US" b="0" i="1" dirty="0">
                <a:solidFill>
                  <a:srgbClr val="333333"/>
                </a:solidFill>
                <a:effectLst/>
                <a:latin typeface="ptserif"/>
              </a:rPr>
              <a:t>Ensure that our local veterans are respected for their service, always receive their earned entitlements, and are recognized for the sacrifices they and their loved ones have made on behalf of this great nation.</a:t>
            </a:r>
            <a:endParaRPr lang="en-US" dirty="0"/>
          </a:p>
        </p:txBody>
      </p:sp>
    </p:spTree>
    <p:extLst>
      <p:ext uri="{BB962C8B-B14F-4D97-AF65-F5344CB8AC3E}">
        <p14:creationId xmlns:p14="http://schemas.microsoft.com/office/powerpoint/2010/main" val="229365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F1D88E-270E-7269-23EF-BB75EB50777C}"/>
              </a:ext>
            </a:extLst>
          </p:cNvPr>
          <p:cNvSpPr>
            <a:spLocks noGrp="1"/>
          </p:cNvSpPr>
          <p:nvPr>
            <p:ph type="title"/>
          </p:nvPr>
        </p:nvSpPr>
        <p:spPr/>
        <p:txBody>
          <a:bodyPr/>
          <a:lstStyle/>
          <a:p>
            <a:r>
              <a:rPr lang="en-US" dirty="0"/>
              <a:t>Core Values</a:t>
            </a:r>
          </a:p>
        </p:txBody>
      </p:sp>
      <p:sp>
        <p:nvSpPr>
          <p:cNvPr id="3" name="Content Placeholder 2">
            <a:extLst>
              <a:ext uri="{FF2B5EF4-FFF2-40B4-BE49-F238E27FC236}">
                <a16:creationId xmlns:a16="http://schemas.microsoft.com/office/drawing/2014/main" xmlns="" id="{D5D5DFDC-2AD5-AF10-CDBD-F78EC39F50A0}"/>
              </a:ext>
            </a:extLst>
          </p:cNvPr>
          <p:cNvSpPr>
            <a:spLocks noGrp="1"/>
          </p:cNvSpPr>
          <p:nvPr>
            <p:ph idx="1"/>
          </p:nvPr>
        </p:nvSpPr>
        <p:spPr/>
        <p:txBody>
          <a:bodyPr/>
          <a:lstStyle/>
          <a:p>
            <a:pPr algn="l">
              <a:buFont typeface="Arial" panose="020B0604020202020204" pitchFamily="34" charset="0"/>
              <a:buChar char="•"/>
            </a:pPr>
            <a:r>
              <a:rPr lang="en-US" b="0" i="0" dirty="0">
                <a:solidFill>
                  <a:srgbClr val="333333"/>
                </a:solidFill>
                <a:effectLst/>
                <a:latin typeface="ptserif"/>
              </a:rPr>
              <a:t> Always put the interests of our members first</a:t>
            </a:r>
          </a:p>
          <a:p>
            <a:pPr algn="l">
              <a:buFont typeface="Arial" panose="020B0604020202020204" pitchFamily="34" charset="0"/>
              <a:buChar char="•"/>
            </a:pPr>
            <a:r>
              <a:rPr lang="en-US" b="0" i="0" dirty="0">
                <a:solidFill>
                  <a:srgbClr val="333333"/>
                </a:solidFill>
                <a:effectLst/>
                <a:latin typeface="ptserif"/>
              </a:rPr>
              <a:t> Treat donors as partners in our cause</a:t>
            </a:r>
          </a:p>
          <a:p>
            <a:pPr algn="l">
              <a:buFont typeface="Arial" panose="020B0604020202020204" pitchFamily="34" charset="0"/>
              <a:buChar char="•"/>
            </a:pPr>
            <a:r>
              <a:rPr lang="en-US" b="0" i="0" dirty="0">
                <a:solidFill>
                  <a:srgbClr val="333333"/>
                </a:solidFill>
                <a:effectLst/>
                <a:latin typeface="ptserif"/>
              </a:rPr>
              <a:t> Promote patriotism</a:t>
            </a:r>
          </a:p>
          <a:p>
            <a:pPr algn="l">
              <a:buFont typeface="Arial" panose="020B0604020202020204" pitchFamily="34" charset="0"/>
              <a:buChar char="•"/>
            </a:pPr>
            <a:r>
              <a:rPr lang="en-US" b="0" i="0" dirty="0">
                <a:solidFill>
                  <a:srgbClr val="333333"/>
                </a:solidFill>
                <a:effectLst/>
                <a:latin typeface="ptserif"/>
              </a:rPr>
              <a:t> Honor military service</a:t>
            </a:r>
          </a:p>
          <a:p>
            <a:pPr algn="l">
              <a:buFont typeface="Arial" panose="020B0604020202020204" pitchFamily="34" charset="0"/>
              <a:buChar char="•"/>
            </a:pPr>
            <a:r>
              <a:rPr lang="en-US" b="0" i="0" dirty="0">
                <a:solidFill>
                  <a:srgbClr val="333333"/>
                </a:solidFill>
                <a:effectLst/>
                <a:latin typeface="ptserif"/>
              </a:rPr>
              <a:t> Ensure the care of veterans and their families</a:t>
            </a:r>
          </a:p>
          <a:p>
            <a:pPr algn="l">
              <a:buFont typeface="Arial" panose="020B0604020202020204" pitchFamily="34" charset="0"/>
              <a:buChar char="•"/>
            </a:pPr>
            <a:r>
              <a:rPr lang="en-US" b="0" i="0" dirty="0">
                <a:solidFill>
                  <a:srgbClr val="333333"/>
                </a:solidFill>
                <a:effectLst/>
                <a:latin typeface="ptserif"/>
              </a:rPr>
              <a:t> Serve our community</a:t>
            </a:r>
          </a:p>
          <a:p>
            <a:pPr algn="l">
              <a:buFont typeface="Arial" panose="020B0604020202020204" pitchFamily="34" charset="0"/>
              <a:buChar char="•"/>
            </a:pPr>
            <a:r>
              <a:rPr lang="en-US" b="0" i="0" dirty="0">
                <a:solidFill>
                  <a:srgbClr val="333333"/>
                </a:solidFill>
                <a:effectLst/>
                <a:latin typeface="ptserif"/>
              </a:rPr>
              <a:t> Promote a positive image of the VFW</a:t>
            </a:r>
          </a:p>
          <a:p>
            <a:pPr algn="l">
              <a:buFont typeface="Arial" panose="020B0604020202020204" pitchFamily="34" charset="0"/>
              <a:buChar char="•"/>
            </a:pPr>
            <a:r>
              <a:rPr lang="en-US" b="0" i="0" dirty="0">
                <a:solidFill>
                  <a:srgbClr val="333333"/>
                </a:solidFill>
                <a:effectLst/>
                <a:latin typeface="ptserif"/>
              </a:rPr>
              <a:t> Respect the diversity of veteran opinions</a:t>
            </a:r>
          </a:p>
        </p:txBody>
      </p:sp>
    </p:spTree>
    <p:extLst>
      <p:ext uri="{BB962C8B-B14F-4D97-AF65-F5344CB8AC3E}">
        <p14:creationId xmlns:p14="http://schemas.microsoft.com/office/powerpoint/2010/main" val="104485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36D6D8-140F-47DA-97AD-7BEB1D205138}"/>
              </a:ext>
            </a:extLst>
          </p:cNvPr>
          <p:cNvSpPr>
            <a:spLocks noGrp="1"/>
          </p:cNvSpPr>
          <p:nvPr>
            <p:ph type="title"/>
          </p:nvPr>
        </p:nvSpPr>
        <p:spPr/>
        <p:txBody>
          <a:bodyPr/>
          <a:lstStyle/>
          <a:p>
            <a:r>
              <a:rPr lang="en-US" dirty="0"/>
              <a:t>Goals for CY2025 </a:t>
            </a:r>
            <a:r>
              <a:rPr lang="en-US" sz="2800" dirty="0"/>
              <a:t>(Jan-Dec 2025)</a:t>
            </a:r>
            <a:endParaRPr lang="en-US" dirty="0"/>
          </a:p>
        </p:txBody>
      </p:sp>
      <p:sp>
        <p:nvSpPr>
          <p:cNvPr id="26" name="Content Placeholder 2">
            <a:extLst>
              <a:ext uri="{FF2B5EF4-FFF2-40B4-BE49-F238E27FC236}">
                <a16:creationId xmlns:a16="http://schemas.microsoft.com/office/drawing/2014/main" xmlns="" id="{4E0A623D-F4EF-052E-1FE3-64E6922B94A7}"/>
              </a:ext>
            </a:extLst>
          </p:cNvPr>
          <p:cNvSpPr>
            <a:spLocks noGrp="1"/>
          </p:cNvSpPr>
          <p:nvPr>
            <p:ph idx="1"/>
          </p:nvPr>
        </p:nvSpPr>
        <p:spPr>
          <a:xfrm>
            <a:off x="822959" y="1845734"/>
            <a:ext cx="7543801" cy="4023360"/>
          </a:xfrm>
        </p:spPr>
        <p:txBody>
          <a:bodyPr/>
          <a:lstStyle/>
          <a:p>
            <a:pPr algn="l">
              <a:buFont typeface="Arial" panose="020B0604020202020204" pitchFamily="34" charset="0"/>
              <a:buChar char="•"/>
            </a:pPr>
            <a:r>
              <a:rPr lang="en-US" b="0" i="0" dirty="0">
                <a:solidFill>
                  <a:srgbClr val="333333"/>
                </a:solidFill>
                <a:effectLst/>
                <a:latin typeface="ptserif"/>
              </a:rPr>
              <a:t> Achieve a 5% increase in membership by December 2025</a:t>
            </a:r>
          </a:p>
          <a:p>
            <a:pPr>
              <a:buFont typeface="Arial" panose="020B0604020202020204" pitchFamily="34" charset="0"/>
              <a:buChar char="•"/>
            </a:pPr>
            <a:r>
              <a:rPr lang="en-US" dirty="0">
                <a:solidFill>
                  <a:srgbClr val="333333"/>
                </a:solidFill>
                <a:latin typeface="ptserif"/>
              </a:rPr>
              <a:t> Develop and publish a Post budget that aligns with Post Goals/objectives and accounts for all Post requirements</a:t>
            </a:r>
          </a:p>
          <a:p>
            <a:pPr algn="l">
              <a:buFont typeface="Arial" panose="020B0604020202020204" pitchFamily="34" charset="0"/>
              <a:buChar char="•"/>
            </a:pPr>
            <a:r>
              <a:rPr lang="en-US" dirty="0">
                <a:solidFill>
                  <a:srgbClr val="333333"/>
                </a:solidFill>
                <a:latin typeface="ptserif"/>
              </a:rPr>
              <a:t> Increase fundraising activities to generate revenue above our requirement to sustain annual Post activities </a:t>
            </a:r>
          </a:p>
          <a:p>
            <a:pPr>
              <a:buFont typeface="Arial" panose="020B0604020202020204" pitchFamily="34" charset="0"/>
              <a:buChar char="•"/>
            </a:pPr>
            <a:r>
              <a:rPr lang="en-US" b="0" i="0" dirty="0">
                <a:solidFill>
                  <a:srgbClr val="333333"/>
                </a:solidFill>
                <a:effectLst/>
                <a:latin typeface="ptserif"/>
              </a:rPr>
              <a:t> Engage with community </a:t>
            </a:r>
            <a:r>
              <a:rPr lang="en-US" dirty="0">
                <a:solidFill>
                  <a:srgbClr val="333333"/>
                </a:solidFill>
                <a:latin typeface="ptserif"/>
              </a:rPr>
              <a:t>and local leaders to increase support to our post and demonstrate value to our community</a:t>
            </a:r>
          </a:p>
          <a:p>
            <a:pPr>
              <a:buFont typeface="Arial" panose="020B0604020202020204" pitchFamily="34" charset="0"/>
              <a:buChar char="•"/>
            </a:pPr>
            <a:r>
              <a:rPr lang="en-US" dirty="0">
                <a:solidFill>
                  <a:srgbClr val="333333"/>
                </a:solidFill>
                <a:latin typeface="ptserif"/>
              </a:rPr>
              <a:t> Develop and sustain a social event schedule that promotes camaraderie and supports our members and the community</a:t>
            </a:r>
          </a:p>
          <a:p>
            <a:pPr algn="l">
              <a:buFont typeface="Arial" panose="020B0604020202020204" pitchFamily="34" charset="0"/>
              <a:buChar char="•"/>
            </a:pPr>
            <a:endParaRPr lang="en-US" dirty="0">
              <a:solidFill>
                <a:srgbClr val="333333"/>
              </a:solidFill>
              <a:latin typeface="ptserif"/>
            </a:endParaRPr>
          </a:p>
        </p:txBody>
      </p:sp>
    </p:spTree>
    <p:extLst>
      <p:ext uri="{BB962C8B-B14F-4D97-AF65-F5344CB8AC3E}">
        <p14:creationId xmlns:p14="http://schemas.microsoft.com/office/powerpoint/2010/main" val="420412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0FB3A4-6E07-0450-0574-0BE89326DE01}"/>
              </a:ext>
            </a:extLst>
          </p:cNvPr>
          <p:cNvSpPr>
            <a:spLocks noGrp="1"/>
          </p:cNvSpPr>
          <p:nvPr>
            <p:ph type="title"/>
          </p:nvPr>
        </p:nvSpPr>
        <p:spPr/>
        <p:txBody>
          <a:bodyPr/>
          <a:lstStyle/>
          <a:p>
            <a:r>
              <a:rPr lang="en-US" dirty="0"/>
              <a:t>Tactics to Achieve our Goals</a:t>
            </a:r>
          </a:p>
        </p:txBody>
      </p:sp>
      <p:sp>
        <p:nvSpPr>
          <p:cNvPr id="3" name="Content Placeholder 2">
            <a:extLst>
              <a:ext uri="{FF2B5EF4-FFF2-40B4-BE49-F238E27FC236}">
                <a16:creationId xmlns:a16="http://schemas.microsoft.com/office/drawing/2014/main" xmlns="" id="{DA3271DC-DF1C-8D6E-BCEF-825A62890994}"/>
              </a:ext>
            </a:extLst>
          </p:cNvPr>
          <p:cNvSpPr>
            <a:spLocks noGrp="1"/>
          </p:cNvSpPr>
          <p:nvPr>
            <p:ph idx="1"/>
          </p:nvPr>
        </p:nvSpPr>
        <p:spPr>
          <a:xfrm>
            <a:off x="822959" y="1775884"/>
            <a:ext cx="7543801" cy="4023360"/>
          </a:xfrm>
        </p:spPr>
        <p:txBody>
          <a:bodyPr>
            <a:noAutofit/>
          </a:bodyPr>
          <a:lstStyle/>
          <a:p>
            <a:pPr marL="201168" lvl="1" indent="0">
              <a:buNone/>
            </a:pPr>
            <a:r>
              <a:rPr lang="en-US" sz="1200" b="1" dirty="0"/>
              <a:t>1. Increased Post Membership (15%)</a:t>
            </a:r>
          </a:p>
          <a:p>
            <a:pPr lvl="1">
              <a:buFont typeface="Wingdings" panose="05000000000000000000" pitchFamily="2" charset="2"/>
              <a:buChar char="§"/>
            </a:pPr>
            <a:r>
              <a:rPr lang="en-US" sz="1200" dirty="0"/>
              <a:t>Conduct quarterly membership drive events</a:t>
            </a:r>
          </a:p>
          <a:p>
            <a:pPr lvl="1">
              <a:buFont typeface="Wingdings" panose="05000000000000000000" pitchFamily="2" charset="2"/>
              <a:buChar char="§"/>
            </a:pPr>
            <a:r>
              <a:rPr lang="en-US" sz="1200" dirty="0"/>
              <a:t>“Recruit a Member” Campaign</a:t>
            </a:r>
          </a:p>
          <a:p>
            <a:pPr lvl="1">
              <a:buFont typeface="Wingdings" panose="05000000000000000000" pitchFamily="2" charset="2"/>
              <a:buChar char="§"/>
            </a:pPr>
            <a:r>
              <a:rPr lang="en-US" sz="1200" dirty="0"/>
              <a:t>Provide appealing events, topics, subjects, speakers </a:t>
            </a:r>
            <a:r>
              <a:rPr lang="en-US" sz="1200" dirty="0" err="1"/>
              <a:t>etc</a:t>
            </a:r>
            <a:r>
              <a:rPr lang="en-US" sz="1200" dirty="0"/>
              <a:t>… at meetings</a:t>
            </a:r>
          </a:p>
          <a:p>
            <a:pPr lvl="1">
              <a:buFont typeface="Wingdings" panose="05000000000000000000" pitchFamily="2" charset="2"/>
              <a:buChar char="§"/>
            </a:pPr>
            <a:r>
              <a:rPr lang="en-US" sz="1200" dirty="0"/>
              <a:t>Advertise and advocate for our Post throughout the community</a:t>
            </a:r>
          </a:p>
          <a:p>
            <a:pPr marL="201168" lvl="1" indent="0">
              <a:buNone/>
            </a:pPr>
            <a:r>
              <a:rPr lang="en-US" sz="1200" b="1" dirty="0"/>
              <a:t>2. Increase Fundraising to generate revenue beyond Post requirements</a:t>
            </a:r>
          </a:p>
          <a:p>
            <a:pPr lvl="1">
              <a:buFont typeface="Wingdings" panose="05000000000000000000" pitchFamily="2" charset="2"/>
              <a:buChar char="§"/>
            </a:pPr>
            <a:r>
              <a:rPr lang="en-US" sz="1200" dirty="0"/>
              <a:t>Conduct at least two large fundraisers per year</a:t>
            </a:r>
          </a:p>
          <a:p>
            <a:pPr lvl="1">
              <a:buFont typeface="Wingdings" panose="05000000000000000000" pitchFamily="2" charset="2"/>
              <a:buChar char="§"/>
            </a:pPr>
            <a:r>
              <a:rPr lang="en-US" sz="1200" dirty="0"/>
              <a:t>Conduct community events throughout the year </a:t>
            </a:r>
          </a:p>
          <a:p>
            <a:pPr lvl="1">
              <a:buFont typeface="Wingdings" panose="05000000000000000000" pitchFamily="2" charset="2"/>
              <a:buChar char="§"/>
            </a:pPr>
            <a:r>
              <a:rPr lang="en-US" sz="1200" dirty="0"/>
              <a:t>Solicit community partners/donors </a:t>
            </a:r>
            <a:endParaRPr lang="en-US" sz="1200" b="1" dirty="0"/>
          </a:p>
          <a:p>
            <a:pPr marL="201168" lvl="1" indent="0">
              <a:buNone/>
            </a:pPr>
            <a:r>
              <a:rPr lang="en-US" sz="1200" b="1" dirty="0"/>
              <a:t>3. </a:t>
            </a:r>
            <a:r>
              <a:rPr lang="en-US" sz="1200" b="1" i="0" dirty="0">
                <a:solidFill>
                  <a:srgbClr val="333333"/>
                </a:solidFill>
                <a:effectLst/>
              </a:rPr>
              <a:t>Develop and sustain a social event schedule</a:t>
            </a:r>
          </a:p>
          <a:p>
            <a:pPr lvl="1">
              <a:buFont typeface="Wingdings" panose="05000000000000000000" pitchFamily="2" charset="2"/>
              <a:buChar char="§"/>
            </a:pPr>
            <a:r>
              <a:rPr lang="en-US" sz="1200" dirty="0">
                <a:solidFill>
                  <a:srgbClr val="333333"/>
                </a:solidFill>
              </a:rPr>
              <a:t>Assign committee chair to generate social calendar</a:t>
            </a:r>
          </a:p>
          <a:p>
            <a:pPr lvl="1">
              <a:buFont typeface="Wingdings" panose="05000000000000000000" pitchFamily="2" charset="2"/>
              <a:buChar char="§"/>
            </a:pPr>
            <a:r>
              <a:rPr lang="en-US" sz="1200" i="0" dirty="0">
                <a:solidFill>
                  <a:srgbClr val="333333"/>
                </a:solidFill>
                <a:effectLst/>
              </a:rPr>
              <a:t>Publish long range social calendar</a:t>
            </a:r>
          </a:p>
          <a:p>
            <a:pPr marL="201168" lvl="1" indent="0">
              <a:buNone/>
            </a:pPr>
            <a:r>
              <a:rPr lang="en-US" sz="1200" b="1" i="0" dirty="0">
                <a:solidFill>
                  <a:srgbClr val="333333"/>
                </a:solidFill>
                <a:effectLst/>
              </a:rPr>
              <a:t>4. Develop and Publish Post Budget</a:t>
            </a:r>
          </a:p>
          <a:p>
            <a:pPr lvl="1">
              <a:buFont typeface="Wingdings" panose="05000000000000000000" pitchFamily="2" charset="2"/>
              <a:buChar char="§"/>
            </a:pPr>
            <a:r>
              <a:rPr lang="en-US" sz="1200" i="0" dirty="0">
                <a:solidFill>
                  <a:srgbClr val="333333"/>
                </a:solidFill>
                <a:effectLst/>
              </a:rPr>
              <a:t>Receive committee spend plans</a:t>
            </a:r>
          </a:p>
          <a:p>
            <a:pPr lvl="1">
              <a:buFont typeface="Wingdings" panose="05000000000000000000" pitchFamily="2" charset="2"/>
              <a:buChar char="§"/>
            </a:pPr>
            <a:r>
              <a:rPr lang="en-US" sz="1200" dirty="0">
                <a:solidFill>
                  <a:srgbClr val="333333"/>
                </a:solidFill>
              </a:rPr>
              <a:t>Consolidate spend plans</a:t>
            </a:r>
          </a:p>
          <a:p>
            <a:pPr lvl="1">
              <a:buFont typeface="Wingdings" panose="05000000000000000000" pitchFamily="2" charset="2"/>
              <a:buChar char="§"/>
            </a:pPr>
            <a:r>
              <a:rPr lang="en-US" sz="1200" i="0" dirty="0">
                <a:solidFill>
                  <a:srgbClr val="333333"/>
                </a:solidFill>
                <a:effectLst/>
              </a:rPr>
              <a:t>Present and publish Post budget</a:t>
            </a:r>
          </a:p>
          <a:p>
            <a:pPr marL="201168" lvl="1" indent="0">
              <a:buNone/>
            </a:pPr>
            <a:r>
              <a:rPr lang="en-US" sz="1200" b="1" dirty="0">
                <a:solidFill>
                  <a:srgbClr val="333333"/>
                </a:solidFill>
              </a:rPr>
              <a:t>5. Increased community engagement</a:t>
            </a:r>
          </a:p>
          <a:p>
            <a:pPr lvl="1">
              <a:buFont typeface="Wingdings" panose="05000000000000000000" pitchFamily="2" charset="2"/>
              <a:buChar char="§"/>
            </a:pPr>
            <a:r>
              <a:rPr lang="en-US" sz="1200" dirty="0">
                <a:solidFill>
                  <a:srgbClr val="333333"/>
                </a:solidFill>
              </a:rPr>
              <a:t>Research, develop and publish community engagement opportunities</a:t>
            </a:r>
            <a:endParaRPr lang="en-US" sz="1200" i="0" dirty="0">
              <a:solidFill>
                <a:srgbClr val="333333"/>
              </a:solidFill>
              <a:effectLst/>
            </a:endParaRPr>
          </a:p>
          <a:p>
            <a:pPr lvl="1">
              <a:buFont typeface="Wingdings" panose="05000000000000000000" pitchFamily="2" charset="2"/>
              <a:buChar char="§"/>
            </a:pPr>
            <a:endParaRPr lang="en-US" sz="1200" i="0" dirty="0">
              <a:solidFill>
                <a:srgbClr val="333333"/>
              </a:solidFill>
              <a:effectLst/>
            </a:endParaRPr>
          </a:p>
          <a:p>
            <a:pPr lvl="1"/>
            <a:endParaRPr lang="en-US" sz="1200" i="0" dirty="0">
              <a:solidFill>
                <a:srgbClr val="333333"/>
              </a:solidFill>
              <a:effectLst/>
            </a:endParaRPr>
          </a:p>
          <a:p>
            <a:pPr lvl="1"/>
            <a:endParaRPr lang="en-US" sz="1200" b="1" i="0" dirty="0">
              <a:solidFill>
                <a:srgbClr val="333333"/>
              </a:solidFill>
              <a:effectLst/>
            </a:endParaRPr>
          </a:p>
          <a:p>
            <a:pPr marL="201168" lvl="1" indent="0">
              <a:buNone/>
            </a:pPr>
            <a:r>
              <a:rPr lang="en-US" sz="1200" b="1" i="0" dirty="0">
                <a:solidFill>
                  <a:srgbClr val="333333"/>
                </a:solidFill>
                <a:effectLst/>
              </a:rPr>
              <a:t> </a:t>
            </a:r>
            <a:endParaRPr lang="en-US" sz="1200" b="1" dirty="0"/>
          </a:p>
          <a:p>
            <a:pPr marL="384048" lvl="2" indent="0">
              <a:buNone/>
            </a:pPr>
            <a:r>
              <a:rPr lang="en-US" sz="1200" dirty="0"/>
              <a:t>  </a:t>
            </a:r>
          </a:p>
          <a:p>
            <a:pPr marL="457200" indent="-457200">
              <a:buAutoNum type="arabicPeriod"/>
            </a:pPr>
            <a:endParaRPr lang="en-US" sz="1200" dirty="0"/>
          </a:p>
          <a:p>
            <a:pPr marL="457200" indent="-457200">
              <a:buAutoNum type="arabicPeriod"/>
            </a:pPr>
            <a:endParaRPr lang="en-US" sz="1200" dirty="0"/>
          </a:p>
          <a:p>
            <a:pPr marL="201168" lvl="1" indent="0">
              <a:buNone/>
            </a:pPr>
            <a:endParaRPr lang="en-US" sz="1200" dirty="0"/>
          </a:p>
        </p:txBody>
      </p:sp>
    </p:spTree>
    <p:extLst>
      <p:ext uri="{BB962C8B-B14F-4D97-AF65-F5344CB8AC3E}">
        <p14:creationId xmlns:p14="http://schemas.microsoft.com/office/powerpoint/2010/main" val="2283110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2E9EBC-4454-41A9-5F06-D8B42965608A}"/>
              </a:ext>
            </a:extLst>
          </p:cNvPr>
          <p:cNvSpPr>
            <a:spLocks noGrp="1"/>
          </p:cNvSpPr>
          <p:nvPr>
            <p:ph type="title"/>
          </p:nvPr>
        </p:nvSpPr>
        <p:spPr>
          <a:xfrm>
            <a:off x="908020" y="-619053"/>
            <a:ext cx="7543800" cy="1450757"/>
          </a:xfrm>
        </p:spPr>
        <p:txBody>
          <a:bodyPr/>
          <a:lstStyle/>
          <a:p>
            <a:r>
              <a:rPr lang="en-US" dirty="0"/>
              <a:t>Post Budget</a:t>
            </a:r>
          </a:p>
        </p:txBody>
      </p:sp>
      <p:pic>
        <p:nvPicPr>
          <p:cNvPr id="5" name="Picture 4">
            <a:extLst>
              <a:ext uri="{FF2B5EF4-FFF2-40B4-BE49-F238E27FC236}">
                <a16:creationId xmlns:a16="http://schemas.microsoft.com/office/drawing/2014/main" xmlns="" id="{8DCDA60D-974B-8C04-7B14-135ACC555930}"/>
              </a:ext>
            </a:extLst>
          </p:cNvPr>
          <p:cNvPicPr>
            <a:picLocks noChangeAspect="1"/>
          </p:cNvPicPr>
          <p:nvPr/>
        </p:nvPicPr>
        <p:blipFill>
          <a:blip r:embed="rId2"/>
          <a:stretch>
            <a:fillRect/>
          </a:stretch>
        </p:blipFill>
        <p:spPr>
          <a:xfrm>
            <a:off x="14856" y="992472"/>
            <a:ext cx="4557144" cy="5860498"/>
          </a:xfrm>
          <a:prstGeom prst="rect">
            <a:avLst/>
          </a:prstGeom>
        </p:spPr>
      </p:pic>
      <p:pic>
        <p:nvPicPr>
          <p:cNvPr id="7" name="Picture 6">
            <a:extLst>
              <a:ext uri="{FF2B5EF4-FFF2-40B4-BE49-F238E27FC236}">
                <a16:creationId xmlns:a16="http://schemas.microsoft.com/office/drawing/2014/main" xmlns="" id="{25EF9146-245B-0D62-30F9-4D439D0F2B63}"/>
              </a:ext>
            </a:extLst>
          </p:cNvPr>
          <p:cNvPicPr>
            <a:picLocks noChangeAspect="1"/>
          </p:cNvPicPr>
          <p:nvPr/>
        </p:nvPicPr>
        <p:blipFill>
          <a:blip r:embed="rId3"/>
          <a:stretch>
            <a:fillRect/>
          </a:stretch>
        </p:blipFill>
        <p:spPr>
          <a:xfrm>
            <a:off x="4572000" y="1002520"/>
            <a:ext cx="4557144" cy="5860498"/>
          </a:xfrm>
          <a:prstGeom prst="rect">
            <a:avLst/>
          </a:prstGeom>
        </p:spPr>
      </p:pic>
    </p:spTree>
    <p:extLst>
      <p:ext uri="{BB962C8B-B14F-4D97-AF65-F5344CB8AC3E}">
        <p14:creationId xmlns:p14="http://schemas.microsoft.com/office/powerpoint/2010/main" val="2994192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C12E09F6-B39F-ED6F-8DCD-C8367E7D177B}"/>
              </a:ext>
            </a:extLst>
          </p:cNvPr>
          <p:cNvSpPr txBox="1">
            <a:spLocks/>
          </p:cNvSpPr>
          <p:nvPr/>
        </p:nvSpPr>
        <p:spPr>
          <a:xfrm>
            <a:off x="908020" y="-619053"/>
            <a:ext cx="7543800"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a:t>Post Budget</a:t>
            </a:r>
            <a:endParaRPr lang="en-US" dirty="0"/>
          </a:p>
        </p:txBody>
      </p:sp>
      <p:pic>
        <p:nvPicPr>
          <p:cNvPr id="6" name="Picture 5">
            <a:extLst>
              <a:ext uri="{FF2B5EF4-FFF2-40B4-BE49-F238E27FC236}">
                <a16:creationId xmlns:a16="http://schemas.microsoft.com/office/drawing/2014/main" xmlns="" id="{F6AC6F5A-284B-D576-2943-BD871A7EE51C}"/>
              </a:ext>
            </a:extLst>
          </p:cNvPr>
          <p:cNvPicPr>
            <a:picLocks noChangeAspect="1"/>
          </p:cNvPicPr>
          <p:nvPr/>
        </p:nvPicPr>
        <p:blipFill>
          <a:blip r:embed="rId2"/>
          <a:stretch>
            <a:fillRect/>
          </a:stretch>
        </p:blipFill>
        <p:spPr>
          <a:xfrm>
            <a:off x="486896" y="1126334"/>
            <a:ext cx="8226060" cy="4168680"/>
          </a:xfrm>
          <a:prstGeom prst="rect">
            <a:avLst/>
          </a:prstGeom>
        </p:spPr>
      </p:pic>
    </p:spTree>
    <p:extLst>
      <p:ext uri="{BB962C8B-B14F-4D97-AF65-F5344CB8AC3E}">
        <p14:creationId xmlns:p14="http://schemas.microsoft.com/office/powerpoint/2010/main" val="192560059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Retrospect</Template>
  <TotalTime>151</TotalTime>
  <Words>667</Words>
  <Application>Microsoft Macintosh PowerPoint</Application>
  <PresentationFormat>On-screen Show (4:3)</PresentationFormat>
  <Paragraphs>245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Retrospect</vt:lpstr>
      <vt:lpstr>       Strategic Plan VFW Post 12215 Rancho Murieta</vt:lpstr>
      <vt:lpstr>Brief History of the VFW</vt:lpstr>
      <vt:lpstr>Post Mission</vt:lpstr>
      <vt:lpstr>Post Vision</vt:lpstr>
      <vt:lpstr>Core Values</vt:lpstr>
      <vt:lpstr>Goals for CY2025 (Jan-Dec 2025)</vt:lpstr>
      <vt:lpstr>Tactics to Achieve our Goals</vt:lpstr>
      <vt:lpstr>Post Budget</vt:lpstr>
      <vt:lpstr>PowerPoint Presentation</vt:lpstr>
      <vt:lpstr>Post Long Range Calendar</vt:lpstr>
      <vt:lpstr>Post Short Range Calendar</vt:lpstr>
      <vt:lpstr>Post Short Range Calendar</vt:lpstr>
      <vt:lpstr>Post Short Range Calendar</vt:lpstr>
      <vt:lpstr>PowerPoint Presentation</vt:lpstr>
    </vt:vector>
  </TitlesOfParts>
  <Company>Army Golden Master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Strategic Plan VFW Post 12215 Rancho Murieta</dc:title>
  <dc:creator>Mineni, Michael A (Mick) CIV NG CAARNG (USA)</dc:creator>
  <cp:lastModifiedBy>Stephen Bianchi</cp:lastModifiedBy>
  <cp:revision>2</cp:revision>
  <dcterms:created xsi:type="dcterms:W3CDTF">2024-10-25T20:35:12Z</dcterms:created>
  <dcterms:modified xsi:type="dcterms:W3CDTF">2024-11-27T18:02:08Z</dcterms:modified>
</cp:coreProperties>
</file>